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181"/>
    <a:srgbClr val="9DF9A1"/>
    <a:srgbClr val="0FE719"/>
    <a:srgbClr val="61D6FF"/>
    <a:srgbClr val="FF7C8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9.2129422249597248E-2"/>
          <c:y val="0.17491741090176638"/>
          <c:w val="0.71500111985217962"/>
          <c:h val="0.6919949507841585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spPr>
              <a:solidFill>
                <a:srgbClr val="00B0F0"/>
              </a:solidFill>
            </c:spPr>
          </c:dPt>
          <c:dPt>
            <c:idx val="1"/>
            <c:explosion val="8"/>
            <c:spPr>
              <a:solidFill>
                <a:srgbClr val="FFC000"/>
              </a:solidFill>
            </c:spPr>
          </c:dPt>
          <c:dPt>
            <c:idx val="2"/>
            <c:explosion val="49"/>
            <c:spPr>
              <a:solidFill>
                <a:srgbClr val="0FE719"/>
              </a:solidFill>
            </c:spPr>
          </c:dPt>
          <c:dLbls>
            <c:dLbl>
              <c:idx val="0"/>
              <c:layout>
                <c:manualLayout>
                  <c:x val="-0.1702471607081199"/>
                  <c:y val="5.1873446822666511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</a:t>
                    </a:r>
                    <a:r>
                      <a:rPr lang="ru-RU" dirty="0" smtClean="0"/>
                      <a:t>8,3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Percent val="1"/>
            </c:dLbl>
            <c:dLbl>
              <c:idx val="1"/>
              <c:layout>
                <c:manualLayout>
                  <c:x val="0.18397684005711293"/>
                  <c:y val="-9.526195483372665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</a:t>
                    </a:r>
                    <a:r>
                      <a:rPr lang="ru-RU" dirty="0" smtClean="0"/>
                      <a:t>1,7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Percent val="1"/>
            </c:dLbl>
            <c:dLbl>
              <c:idx val="2"/>
              <c:delete val="1"/>
            </c:dLbl>
            <c:showPercent val="1"/>
          </c:dLbls>
          <c:cat>
            <c:strRef>
              <c:f>Лист1!$A$2:$A$4</c:f>
              <c:strCache>
                <c:ptCount val="3"/>
                <c:pt idx="0">
                  <c:v>Бюджетные кредиты, полученные муниципальными образованиями в УР  из бюджета Удмуртской Республики и местных бюджетов </c:v>
                </c:pt>
                <c:pt idx="1">
                  <c:v>Кредиты, полученные в кредитных организациях</c:v>
                </c:pt>
                <c:pt idx="2">
                  <c:v>Муниципальные гарантии, предоставленные администрациями муниципальных образований</c:v>
                </c:pt>
              </c:strCache>
            </c:str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4490.1000000000004</c:v>
                </c:pt>
                <c:pt idx="1">
                  <c:v>4815</c:v>
                </c:pt>
                <c:pt idx="2">
                  <c:v>0</c:v>
                </c:pt>
              </c:numCache>
            </c:numRef>
          </c:val>
        </c:ser>
        <c:dLbls>
          <c:showVal val="1"/>
        </c:dLbls>
      </c:pie3DChart>
    </c:plotArea>
    <c:plotVisOnly val="1"/>
  </c:chart>
  <c:spPr>
    <a:ln>
      <a:noFill/>
    </a:ln>
  </c:spPr>
  <c:txPr>
    <a:bodyPr/>
    <a:lstStyle/>
    <a:p>
      <a:pPr>
        <a:defRPr sz="1800"/>
      </a:pPr>
      <a:endParaRPr lang="ru-RU"/>
    </a:p>
  </c:tx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0.71667</cdr:x>
      <cdr:y>0.08824</cdr:y>
    </cdr:from>
    <cdr:to>
      <cdr:x>0.96667</cdr:x>
      <cdr:y>0.38013</cdr:y>
    </cdr:to>
    <cdr:sp macro="" textlink="">
      <cdr:nvSpPr>
        <cdr:cNvPr id="5" name="TextBox 6"/>
        <cdr:cNvSpPr txBox="1"/>
      </cdr:nvSpPr>
      <cdr:spPr>
        <a:xfrm xmlns:a="http://schemas.openxmlformats.org/drawingml/2006/main">
          <a:off x="6143668" y="428628"/>
          <a:ext cx="2143140" cy="1417938"/>
        </a:xfrm>
        <a:prstGeom xmlns:a="http://schemas.openxmlformats.org/drawingml/2006/main" prst="rect">
          <a:avLst/>
        </a:prstGeom>
        <a:solidFill xmlns:a="http://schemas.openxmlformats.org/drawingml/2006/main">
          <a:srgbClr val="61D6FF"/>
        </a:solidFill>
        <a:ln xmlns:a="http://schemas.openxmlformats.org/drawingml/2006/main" w="12700" cap="flat" cmpd="sng" algn="ctr">
          <a:solidFill>
            <a:schemeClr val="tx2">
              <a:lumMod val="60000"/>
              <a:lumOff val="40000"/>
            </a:schemeClr>
          </a:solidFill>
          <a:prstDash val="solid"/>
        </a:ln>
        <a:effectLst xmlns:a="http://schemas.openxmlformats.org/drawingml/2006/main">
          <a:outerShdw blurRad="50800" dist="25000" dir="5400000" rotWithShape="0">
            <a:srgbClr val="000000">
              <a:alpha val="40000"/>
            </a:srgbClr>
          </a:outerShdw>
        </a:effectLst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 prst="convex"/>
        </a:sp3d>
      </cdr:spPr>
      <cdr:style>
        <a:lnRef xmlns:a="http://schemas.openxmlformats.org/drawingml/2006/main" idx="1">
          <a:schemeClr val="accent2"/>
        </a:lnRef>
        <a:fillRef xmlns:a="http://schemas.openxmlformats.org/drawingml/2006/main" idx="2">
          <a:schemeClr val="accent2"/>
        </a:fillRef>
        <a:effectRef xmlns:a="http://schemas.openxmlformats.org/drawingml/2006/main" idx="1">
          <a:schemeClr val="accent2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mbria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mbria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mbria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mbria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mbria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mbria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mbria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mbria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mbria"/>
            </a:defRPr>
          </a:lvl9pPr>
        </a:lstStyle>
        <a:p xmlns:a="http://schemas.openxmlformats.org/drawingml/2006/main">
          <a:pPr algn="ctr"/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Бюджетные кредиты, полученные муниципальными образованиями в УР из бюджета Удмуртской Республики и местных бюджетов  (4 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490,1 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млн.руб.)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0.04167</cdr:x>
      <cdr:y>0.70588</cdr:y>
    </cdr:from>
    <cdr:to>
      <cdr:x>0.28333</cdr:x>
      <cdr:y>0.83893</cdr:y>
    </cdr:to>
    <cdr:sp macro="" textlink="">
      <cdr:nvSpPr>
        <cdr:cNvPr id="6" name="TextBox 6"/>
        <cdr:cNvSpPr txBox="1"/>
      </cdr:nvSpPr>
      <cdr:spPr>
        <a:xfrm xmlns:a="http://schemas.openxmlformats.org/drawingml/2006/main">
          <a:off x="357219" y="3429013"/>
          <a:ext cx="2071673" cy="646331"/>
        </a:xfrm>
        <a:prstGeom xmlns:a="http://schemas.openxmlformats.org/drawingml/2006/main" prst="rect">
          <a:avLst/>
        </a:prstGeom>
        <a:solidFill xmlns:a="http://schemas.openxmlformats.org/drawingml/2006/main">
          <a:srgbClr val="FFE181"/>
        </a:solidFill>
        <a:ln xmlns:a="http://schemas.openxmlformats.org/drawingml/2006/main" w="12700" cap="flat" cmpd="sng" algn="ctr">
          <a:solidFill>
            <a:schemeClr val="accent2"/>
          </a:solidFill>
          <a:prstDash val="solid"/>
        </a:ln>
        <a:effectLst xmlns:a="http://schemas.openxmlformats.org/drawingml/2006/main">
          <a:outerShdw blurRad="50800" dist="25000" dir="5400000" rotWithShape="0">
            <a:srgbClr val="000000">
              <a:alpha val="40000"/>
            </a:srgbClr>
          </a:outerShdw>
        </a:effectLst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 w="101600" prst="riblet"/>
        </a:sp3d>
      </cdr:spPr>
      <cdr:style>
        <a:lnRef xmlns:a="http://schemas.openxmlformats.org/drawingml/2006/main" idx="1">
          <a:schemeClr val="accent2"/>
        </a:lnRef>
        <a:fillRef xmlns:a="http://schemas.openxmlformats.org/drawingml/2006/main" idx="2">
          <a:schemeClr val="accent2"/>
        </a:fillRef>
        <a:effectRef xmlns:a="http://schemas.openxmlformats.org/drawingml/2006/main" idx="1">
          <a:schemeClr val="accent2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mbria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mbria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mbria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mbria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mbria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mbria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mbria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mbria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mbria"/>
            </a:defRPr>
          </a:lvl9pPr>
        </a:lstStyle>
        <a:p xmlns:a="http://schemas.openxmlformats.org/drawingml/2006/main">
          <a:pPr algn="ctr"/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Кредиты, полученные в кредитных организациях              (4 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815,0 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млн.руб.)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231CB-F426-4435-BB6F-80E33446230D}" type="datetimeFigureOut">
              <a:rPr lang="ru-RU" smtClean="0"/>
              <a:pPr/>
              <a:t>20.05.2016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65A67-75DF-4AF7-8AAA-3973F3E89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231CB-F426-4435-BB6F-80E33446230D}" type="datetimeFigureOut">
              <a:rPr lang="ru-RU" smtClean="0"/>
              <a:pPr/>
              <a:t>20.05.2016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65A67-75DF-4AF7-8AAA-3973F3E89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231CB-F426-4435-BB6F-80E33446230D}" type="datetimeFigureOut">
              <a:rPr lang="ru-RU" smtClean="0"/>
              <a:pPr/>
              <a:t>20.05.2016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65A67-75DF-4AF7-8AAA-3973F3E89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231CB-F426-4435-BB6F-80E33446230D}" type="datetimeFigureOut">
              <a:rPr lang="ru-RU" smtClean="0"/>
              <a:pPr/>
              <a:t>20.05.2016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65A67-75DF-4AF7-8AAA-3973F3E89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231CB-F426-4435-BB6F-80E33446230D}" type="datetimeFigureOut">
              <a:rPr lang="ru-RU" smtClean="0"/>
              <a:pPr/>
              <a:t>20.05.2016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65A67-75DF-4AF7-8AAA-3973F3E89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231CB-F426-4435-BB6F-80E33446230D}" type="datetimeFigureOut">
              <a:rPr lang="ru-RU" smtClean="0"/>
              <a:pPr/>
              <a:t>20.05.2016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65A67-75DF-4AF7-8AAA-3973F3E89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231CB-F426-4435-BB6F-80E33446230D}" type="datetimeFigureOut">
              <a:rPr lang="ru-RU" smtClean="0"/>
              <a:pPr/>
              <a:t>20.05.2016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65A67-75DF-4AF7-8AAA-3973F3E89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231CB-F426-4435-BB6F-80E33446230D}" type="datetimeFigureOut">
              <a:rPr lang="ru-RU" smtClean="0"/>
              <a:pPr/>
              <a:t>20.05.2016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65A67-75DF-4AF7-8AAA-3973F3E89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231CB-F426-4435-BB6F-80E33446230D}" type="datetimeFigureOut">
              <a:rPr lang="ru-RU" smtClean="0"/>
              <a:pPr/>
              <a:t>20.05.2016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65A67-75DF-4AF7-8AAA-3973F3E89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231CB-F426-4435-BB6F-80E33446230D}" type="datetimeFigureOut">
              <a:rPr lang="ru-RU" smtClean="0"/>
              <a:pPr/>
              <a:t>20.05.2016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65A67-75DF-4AF7-8AAA-3973F3E89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231CB-F426-4435-BB6F-80E33446230D}" type="datetimeFigureOut">
              <a:rPr lang="ru-RU" smtClean="0"/>
              <a:pPr/>
              <a:t>20.05.2016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65A67-75DF-4AF7-8AAA-3973F3E89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7231CB-F426-4435-BB6F-80E33446230D}" type="datetimeFigureOut">
              <a:rPr lang="ru-RU" smtClean="0"/>
              <a:pPr/>
              <a:t>20.05.2016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65A67-75DF-4AF7-8AAA-3973F3E89BA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204146"/>
          </a:xfrm>
          <a:ln/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b="1" kern="12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Муниципальный долг муниципальных образований Удмуртской Республики по состоянию на </a:t>
            </a:r>
            <a:r>
              <a:rPr lang="ru-RU" sz="2000" b="1" kern="12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01.05.2016 </a:t>
            </a:r>
            <a:r>
              <a:rPr lang="ru-RU" sz="2000" b="1" kern="12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года  - 9 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305,1 </a:t>
            </a:r>
            <a:r>
              <a:rPr lang="ru-RU" sz="2000" b="1" kern="12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+mj-ea"/>
                <a:cs typeface="+mj-cs"/>
              </a:rPr>
              <a:t>млн. руб.</a:t>
            </a:r>
            <a:endParaRPr lang="ru-RU" sz="2000" b="1" kern="12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57158" y="1357298"/>
          <a:ext cx="8572560" cy="4857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900</TotalTime>
  <Words>55</Words>
  <Application>Microsoft Office PowerPoint</Application>
  <PresentationFormat>Экран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Муниципальный долг муниципальных образований Удмуртской Республики по состоянию на 01.05.2016 года  - 9 305,1 млн. руб.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korepanova</dc:creator>
  <cp:lastModifiedBy>chaykina</cp:lastModifiedBy>
  <cp:revision>138</cp:revision>
  <dcterms:created xsi:type="dcterms:W3CDTF">2010-06-15T11:50:45Z</dcterms:created>
  <dcterms:modified xsi:type="dcterms:W3CDTF">2016-05-20T05:30:35Z</dcterms:modified>
</cp:coreProperties>
</file>