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FF99"/>
    <a:srgbClr val="99FF33"/>
    <a:srgbClr val="CC99FF"/>
    <a:srgbClr val="FF99FF"/>
    <a:srgbClr val="66CCFF"/>
    <a:srgbClr val="66FF33"/>
    <a:srgbClr val="33CC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9" autoAdjust="0"/>
    <p:restoredTop sz="94718" autoAdjust="0"/>
  </p:normalViewPr>
  <p:slideViewPr>
    <p:cSldViewPr>
      <p:cViewPr varScale="1">
        <p:scale>
          <a:sx n="86" d="100"/>
          <a:sy n="86" d="100"/>
        </p:scale>
        <p:origin x="-154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view3D>
      <c:rotX val="30"/>
      <c:rotY val="240"/>
      <c:perspective val="30"/>
    </c:view3D>
    <c:plotArea>
      <c:layout>
        <c:manualLayout>
          <c:layoutTarget val="inner"/>
          <c:xMode val="edge"/>
          <c:yMode val="edge"/>
          <c:x val="0.22373313907260031"/>
          <c:y val="0.13019892983997719"/>
          <c:w val="0.67195884338683221"/>
          <c:h val="0.6499095442080855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explosion val="10"/>
          <c:dPt>
            <c:idx val="0"/>
            <c:explosion val="5"/>
            <c:spPr>
              <a:solidFill>
                <a:srgbClr val="FF00FF"/>
              </a:solidFill>
            </c:spPr>
          </c:dPt>
          <c:dPt>
            <c:idx val="1"/>
            <c:explosion val="0"/>
            <c:spPr>
              <a:solidFill>
                <a:srgbClr val="99FF99"/>
              </a:solidFill>
            </c:spPr>
          </c:dPt>
          <c:dPt>
            <c:idx val="2"/>
            <c:explosion val="4"/>
            <c:spPr>
              <a:solidFill>
                <a:srgbClr val="66CCFF"/>
              </a:solidFill>
              <a:ln>
                <a:solidFill>
                  <a:srgbClr val="66CCFF"/>
                </a:solidFill>
              </a:ln>
            </c:spPr>
          </c:dPt>
          <c:dLbls>
            <c:dLbl>
              <c:idx val="0"/>
              <c:layout>
                <c:manualLayout>
                  <c:x val="0.12507796616625483"/>
                  <c:y val="8.3640339296360805E-2"/>
                </c:manualLayout>
              </c:layout>
              <c:tx>
                <c:rich>
                  <a:bodyPr rot="0"/>
                  <a:lstStyle/>
                  <a:p>
                    <a:pPr>
                      <a:defRPr>
                        <a:latin typeface="Times New Roman" pitchFamily="18" charset="0"/>
                        <a:cs typeface="Times New Roman" pitchFamily="18" charset="0"/>
                      </a:defRPr>
                    </a:pPr>
                    <a:r>
                      <a:rPr lang="ru-RU" dirty="0" smtClean="0">
                        <a:latin typeface="Times New Roman" pitchFamily="18" charset="0"/>
                        <a:cs typeface="Times New Roman" pitchFamily="18" charset="0"/>
                      </a:rPr>
                      <a:t>41,3</a:t>
                    </a:r>
                    <a:r>
                      <a:rPr lang="en-US" dirty="0" smtClean="0">
                        <a:latin typeface="Times New Roman" pitchFamily="18" charset="0"/>
                        <a:cs typeface="Times New Roman" pitchFamily="18" charset="0"/>
                      </a:rPr>
                      <a:t>%</a:t>
                    </a:r>
                    <a:endParaRPr lang="en-US" dirty="0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pPr/>
              <c:dLblPos val="bestFit"/>
              <c:showPercent val="1"/>
            </c:dLbl>
            <c:dLbl>
              <c:idx val="1"/>
              <c:layout>
                <c:manualLayout>
                  <c:x val="-0.42762954286829791"/>
                  <c:y val="-4.1333546876285057E-2"/>
                </c:manualLayout>
              </c:layout>
              <c:tx>
                <c:rich>
                  <a:bodyPr rot="0"/>
                  <a:lstStyle/>
                  <a:p>
                    <a:pPr>
                      <a:defRPr sz="1800"/>
                    </a:pPr>
                    <a:r>
                      <a:rPr lang="ru-RU" sz="1800" dirty="0" smtClean="0">
                        <a:latin typeface="Times New Roman" pitchFamily="18" charset="0"/>
                        <a:cs typeface="Times New Roman" pitchFamily="18" charset="0"/>
                      </a:rPr>
                      <a:t>14,7</a:t>
                    </a:r>
                    <a:r>
                      <a:rPr lang="en-US" sz="1800" dirty="0" smtClean="0">
                        <a:latin typeface="Times New Roman" pitchFamily="18" charset="0"/>
                        <a:cs typeface="Times New Roman" pitchFamily="18" charset="0"/>
                      </a:rPr>
                      <a:t>%</a:t>
                    </a:r>
                    <a:endParaRPr lang="en-US" sz="1800" dirty="0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pPr/>
              <c:dLblPos val="bestFit"/>
              <c:showPercent val="1"/>
            </c:dLbl>
            <c:dLbl>
              <c:idx val="2"/>
              <c:layout>
                <c:manualLayout>
                  <c:x val="0.30662188670980439"/>
                  <c:y val="-0.35236637409307875"/>
                </c:manualLayout>
              </c:layout>
              <c:tx>
                <c:rich>
                  <a:bodyPr rot="0"/>
                  <a:lstStyle/>
                  <a:p>
                    <a:pPr>
                      <a:defRPr sz="1800"/>
                    </a:pPr>
                    <a:r>
                      <a:rPr lang="ru-RU" sz="1800" dirty="0" smtClean="0">
                        <a:latin typeface="Times New Roman" pitchFamily="18" charset="0"/>
                        <a:cs typeface="Times New Roman" pitchFamily="18" charset="0"/>
                      </a:rPr>
                      <a:t>44,0</a:t>
                    </a:r>
                    <a:r>
                      <a:rPr lang="en-US" sz="1800" dirty="0" smtClean="0">
                        <a:latin typeface="Times New Roman" pitchFamily="18" charset="0"/>
                        <a:cs typeface="Times New Roman" pitchFamily="18" charset="0"/>
                      </a:rPr>
                      <a:t>%</a:t>
                    </a:r>
                    <a:endParaRPr lang="en-US" sz="1800" dirty="0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pPr/>
              <c:dLblPos val="bestFit"/>
              <c:showPercent val="1"/>
            </c:dLbl>
            <c:dLbl>
              <c:idx val="3"/>
              <c:layout>
                <c:manualLayout>
                  <c:x val="8.8396729944245564E-2"/>
                  <c:y val="-0.15827997986985576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>
                        <a:latin typeface="Times New Roman" pitchFamily="18" charset="0"/>
                        <a:cs typeface="Times New Roman" pitchFamily="18" charset="0"/>
                      </a:rPr>
                      <a:t>0,7</a:t>
                    </a:r>
                    <a:r>
                      <a:rPr lang="en-US" dirty="0" smtClean="0">
                        <a:latin typeface="Times New Roman" pitchFamily="18" charset="0"/>
                        <a:cs typeface="Times New Roman" pitchFamily="18" charset="0"/>
                      </a:rPr>
                      <a:t>%</a:t>
                    </a:r>
                    <a:endParaRPr lang="en-US" dirty="0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dLblPos val="bestFit"/>
              <c:showPercent val="1"/>
            </c:dLbl>
            <c:dLbl>
              <c:idx val="4"/>
              <c:tx>
                <c:rich>
                  <a:bodyPr/>
                  <a:lstStyle/>
                  <a:p>
                    <a:r>
                      <a:rPr lang="ru-RU" dirty="0" smtClean="0">
                        <a:latin typeface="Times New Roman" pitchFamily="18" charset="0"/>
                        <a:cs typeface="Times New Roman" pitchFamily="18" charset="0"/>
                      </a:rPr>
                      <a:t>44,1</a:t>
                    </a:r>
                    <a:r>
                      <a:rPr lang="en-US" dirty="0" smtClean="0">
                        <a:latin typeface="Times New Roman" pitchFamily="18" charset="0"/>
                        <a:cs typeface="Times New Roman" pitchFamily="18" charset="0"/>
                      </a:rPr>
                      <a:t>%</a:t>
                    </a:r>
                    <a:endParaRPr lang="en-US" dirty="0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dLblPos val="ctr"/>
              <c:showPercent val="1"/>
            </c:dLbl>
            <c:dLbl>
              <c:idx val="5"/>
              <c:tx>
                <c:rich>
                  <a:bodyPr/>
                  <a:lstStyle/>
                  <a:p>
                    <a:r>
                      <a:rPr lang="ru-RU" dirty="0" smtClean="0">
                        <a:latin typeface="Times New Roman" pitchFamily="18" charset="0"/>
                        <a:cs typeface="Times New Roman" pitchFamily="18" charset="0"/>
                      </a:rPr>
                      <a:t>9,1%</a:t>
                    </a:r>
                    <a:endParaRPr lang="ru-RU" dirty="0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dLblPos val="bestFit"/>
              <c:showPercent val="1"/>
            </c:dLbl>
            <c:txPr>
              <a:bodyPr rot="0"/>
              <a:lstStyle/>
              <a:p>
                <a:pPr>
                  <a:defRPr/>
                </a:pPr>
                <a:endParaRPr lang="ru-RU"/>
              </a:p>
            </c:txPr>
            <c:dLblPos val="ctr"/>
            <c:showPercent val="1"/>
          </c:dLbls>
          <c:cat>
            <c:strRef>
              <c:f>Лист1!$A$2:$A$4</c:f>
              <c:strCache>
                <c:ptCount val="3"/>
                <c:pt idx="0">
                  <c:v>Бюджетные кредиты из федерального бюджета для погашения дефицита бюджета Удмуртской Республики</c:v>
                </c:pt>
                <c:pt idx="1">
                  <c:v>Кредиты, полученные в кредитных организациях</c:v>
                </c:pt>
                <c:pt idx="2">
                  <c:v>Государственные ценные бумаги УР </c:v>
                </c:pt>
              </c:strCache>
            </c:strRef>
          </c:cat>
          <c:val>
            <c:numRef>
              <c:f>Лист1!$B$2:$B$4</c:f>
              <c:numCache>
                <c:formatCode>0.0</c:formatCode>
                <c:ptCount val="3"/>
                <c:pt idx="0">
                  <c:v>19365.400000000001</c:v>
                </c:pt>
                <c:pt idx="1">
                  <c:v>20591.599999999999</c:v>
                </c:pt>
                <c:pt idx="2">
                  <c:v>6900</c:v>
                </c:pt>
              </c:numCache>
            </c:numRef>
          </c:val>
        </c:ser>
      </c:pie3DChart>
    </c:plotArea>
    <c:plotVisOnly val="1"/>
  </c:chart>
  <c:spPr>
    <a:ln>
      <a:solidFill>
        <a:schemeClr val="accent4">
          <a:lumMod val="60000"/>
          <a:lumOff val="40000"/>
        </a:schemeClr>
      </a:solidFill>
    </a:ln>
  </c:spPr>
  <c:txPr>
    <a:bodyPr/>
    <a:lstStyle/>
    <a:p>
      <a:pPr>
        <a:defRPr sz="1800"/>
      </a:pPr>
      <a:endParaRPr lang="ru-RU"/>
    </a:p>
  </c:txPr>
  <c:externalData r:id="rId1"/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0.27611</cdr:x>
      <cdr:y>0.78406</cdr:y>
    </cdr:from>
    <cdr:to>
      <cdr:x>0.48529</cdr:x>
      <cdr:y>0.93131</cdr:y>
    </cdr:to>
    <cdr:sp macro="" textlink="">
      <cdr:nvSpPr>
        <cdr:cNvPr id="10" name="TextBox 6"/>
        <cdr:cNvSpPr txBox="1"/>
      </cdr:nvSpPr>
      <cdr:spPr>
        <a:xfrm xmlns:a="http://schemas.openxmlformats.org/drawingml/2006/main">
          <a:off x="2319646" y="3441564"/>
          <a:ext cx="1757338" cy="646345"/>
        </a:xfrm>
        <a:prstGeom xmlns:a="http://schemas.openxmlformats.org/drawingml/2006/main" prst="rect">
          <a:avLst/>
        </a:prstGeom>
      </cdr:spPr>
      <cdr:style>
        <a:lnRef xmlns:a="http://schemas.openxmlformats.org/drawingml/2006/main" idx="1">
          <a:schemeClr val="accent5"/>
        </a:lnRef>
        <a:fillRef xmlns:a="http://schemas.openxmlformats.org/drawingml/2006/main" idx="2">
          <a:schemeClr val="accent5"/>
        </a:fillRef>
        <a:effectRef xmlns:a="http://schemas.openxmlformats.org/drawingml/2006/main" idx="1">
          <a:schemeClr val="accent5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eorgia"/>
            </a:defRPr>
          </a:lvl1pPr>
          <a:lvl2pPr marL="457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eorgia"/>
            </a:defRPr>
          </a:lvl2pPr>
          <a:lvl3pPr marL="914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eorgia"/>
            </a:defRPr>
          </a:lvl3pPr>
          <a:lvl4pPr marL="1371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eorgia"/>
            </a:defRPr>
          </a:lvl4pPr>
          <a:lvl5pPr marL="18288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eorgia"/>
            </a:defRPr>
          </a:lvl5pPr>
          <a:lvl6pPr marL="22860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eorgia"/>
            </a:defRPr>
          </a:lvl6pPr>
          <a:lvl7pPr marL="2743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eorgia"/>
            </a:defRPr>
          </a:lvl7pPr>
          <a:lvl8pPr marL="3200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eorgia"/>
            </a:defRPr>
          </a:lvl8pPr>
          <a:lvl9pPr marL="3657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eorgia"/>
            </a:defRPr>
          </a:lvl9pPr>
        </a:lstStyle>
        <a:p xmlns:a="http://schemas.openxmlformats.org/drawingml/2006/main">
          <a:pPr algn="ctr"/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Государственные ценные бумаги  УР </a:t>
          </a:r>
        </a:p>
        <a:p xmlns:a="http://schemas.openxmlformats.org/drawingml/2006/main">
          <a:pPr algn="ctr"/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(6 900,0 млн.руб.)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0.7353</cdr:x>
      <cdr:y>0.03541</cdr:y>
    </cdr:from>
    <cdr:to>
      <cdr:x>0.98257</cdr:x>
      <cdr:y>0.18266</cdr:y>
    </cdr:to>
    <cdr:sp macro="" textlink="">
      <cdr:nvSpPr>
        <cdr:cNvPr id="7" name="TextBox 1"/>
        <cdr:cNvSpPr txBox="1"/>
      </cdr:nvSpPr>
      <cdr:spPr>
        <a:xfrm xmlns:a="http://schemas.openxmlformats.org/drawingml/2006/main">
          <a:off x="6177314" y="155430"/>
          <a:ext cx="2077335" cy="646331"/>
        </a:xfrm>
        <a:prstGeom xmlns:a="http://schemas.openxmlformats.org/drawingml/2006/main" prst="rect">
          <a:avLst/>
        </a:prstGeom>
        <a:solidFill xmlns:a="http://schemas.openxmlformats.org/drawingml/2006/main">
          <a:srgbClr val="99FF99"/>
        </a:solidFill>
        <a:ln xmlns:a="http://schemas.openxmlformats.org/drawingml/2006/main" w="9525" cap="flat" cmpd="sng" algn="ctr">
          <a:solidFill>
            <a:srgbClr val="99FF99"/>
          </a:solidFill>
          <a:prstDash val="solid"/>
        </a:ln>
        <a:effectLst xmlns:a="http://schemas.openxmlformats.org/drawingml/2006/main">
          <a:outerShdw blurRad="40000" dist="20000" dir="5400000" rotWithShape="0">
            <a:srgbClr val="000000">
              <a:alpha val="38000"/>
            </a:srgbClr>
          </a:outerShdw>
        </a:effectLst>
      </cdr:spPr>
      <cdr:style>
        <a:lnRef xmlns:a="http://schemas.openxmlformats.org/drawingml/2006/main" idx="1">
          <a:schemeClr val="accent4"/>
        </a:lnRef>
        <a:fillRef xmlns:a="http://schemas.openxmlformats.org/drawingml/2006/main" idx="2">
          <a:schemeClr val="accent4"/>
        </a:fillRef>
        <a:effectRef xmlns:a="http://schemas.openxmlformats.org/drawingml/2006/main" idx="1">
          <a:schemeClr val="accent4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Calibri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Calibri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Calibri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Calibri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Calibri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Calibri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Calibri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Calibri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pPr algn="ctr"/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Кредиты, полученные в кредитных организациях </a:t>
          </a:r>
        </a:p>
        <a:p xmlns:a="http://schemas.openxmlformats.org/drawingml/2006/main">
          <a:pPr algn="ctr"/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 (</a:t>
          </a:r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20 591,6 </a:t>
          </a:r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млн.руб.)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A552E-B2B0-4D37-8496-53AB940DCAEF}" type="datetimeFigureOut">
              <a:rPr lang="ru-RU" smtClean="0"/>
              <a:pPr/>
              <a:t>20.05.2016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846F1-1F52-4967-BAF8-D4605F5206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A552E-B2B0-4D37-8496-53AB940DCAEF}" type="datetimeFigureOut">
              <a:rPr lang="ru-RU" smtClean="0"/>
              <a:pPr/>
              <a:t>20.05.2016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846F1-1F52-4967-BAF8-D4605F5206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A552E-B2B0-4D37-8496-53AB940DCAEF}" type="datetimeFigureOut">
              <a:rPr lang="ru-RU" smtClean="0"/>
              <a:pPr/>
              <a:t>20.05.2016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846F1-1F52-4967-BAF8-D4605F5206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A552E-B2B0-4D37-8496-53AB940DCAEF}" type="datetimeFigureOut">
              <a:rPr lang="ru-RU" smtClean="0"/>
              <a:pPr/>
              <a:t>20.05.2016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846F1-1F52-4967-BAF8-D4605F5206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A552E-B2B0-4D37-8496-53AB940DCAEF}" type="datetimeFigureOut">
              <a:rPr lang="ru-RU" smtClean="0"/>
              <a:pPr/>
              <a:t>20.05.2016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846F1-1F52-4967-BAF8-D4605F5206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A552E-B2B0-4D37-8496-53AB940DCAEF}" type="datetimeFigureOut">
              <a:rPr lang="ru-RU" smtClean="0"/>
              <a:pPr/>
              <a:t>20.05.2016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846F1-1F52-4967-BAF8-D4605F5206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A552E-B2B0-4D37-8496-53AB940DCAEF}" type="datetimeFigureOut">
              <a:rPr lang="ru-RU" smtClean="0"/>
              <a:pPr/>
              <a:t>20.05.2016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846F1-1F52-4967-BAF8-D4605F5206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A552E-B2B0-4D37-8496-53AB940DCAEF}" type="datetimeFigureOut">
              <a:rPr lang="ru-RU" smtClean="0"/>
              <a:pPr/>
              <a:t>20.05.2016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846F1-1F52-4967-BAF8-D4605F5206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A552E-B2B0-4D37-8496-53AB940DCAEF}" type="datetimeFigureOut">
              <a:rPr lang="ru-RU" smtClean="0"/>
              <a:pPr/>
              <a:t>20.05.2016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846F1-1F52-4967-BAF8-D4605F5206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A552E-B2B0-4D37-8496-53AB940DCAEF}" type="datetimeFigureOut">
              <a:rPr lang="ru-RU" smtClean="0"/>
              <a:pPr/>
              <a:t>20.05.2016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846F1-1F52-4967-BAF8-D4605F5206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A552E-B2B0-4D37-8496-53AB940DCAEF}" type="datetimeFigureOut">
              <a:rPr lang="ru-RU" smtClean="0"/>
              <a:pPr/>
              <a:t>20.05.2016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846F1-1F52-4967-BAF8-D4605F5206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8A552E-B2B0-4D37-8496-53AB940DCAEF}" type="datetimeFigureOut">
              <a:rPr lang="ru-RU" smtClean="0"/>
              <a:pPr/>
              <a:t>20.05.2016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A846F1-1F52-4967-BAF8-D4605F52065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323528" y="1844824"/>
          <a:ext cx="8401080" cy="4389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51520" y="500042"/>
            <a:ext cx="8478114" cy="85725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Государственный внутренний долг Удмуртской Республики по состоянию на </a:t>
            </a:r>
            <a:r>
              <a:rPr lang="ru-RU" sz="2800" b="1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01.05.2016</a:t>
            </a:r>
            <a:r>
              <a:rPr lang="ru-RU" sz="2800" b="1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2800" b="1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года – </a:t>
            </a:r>
            <a:r>
              <a:rPr lang="ru-RU" sz="2800" b="1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46 857,0 млн</a:t>
            </a:r>
            <a:r>
              <a:rPr lang="ru-RU" sz="2800" b="1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 рублей</a:t>
            </a:r>
            <a:endParaRPr lang="ru-RU" sz="2800" b="1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4348" y="2500306"/>
            <a:ext cx="2071702" cy="646331"/>
          </a:xfrm>
          <a:prstGeom prst="rect">
            <a:avLst/>
          </a:prstGeom>
          <a:solidFill>
            <a:srgbClr val="FF99FF"/>
          </a:solidFill>
          <a:ln>
            <a:solidFill>
              <a:srgbClr val="FF99FF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Бюджетные кредиты  из  федерального бюджета </a:t>
            </a:r>
          </a:p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(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19 365,4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млн.руб.)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843</TotalTime>
  <Words>60</Words>
  <Application>Microsoft Office PowerPoint</Application>
  <PresentationFormat>Экран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Государственный внутренний долг Удмуртской Республики по состоянию на 01.05.2016 года – 46 857,0 млн. рублей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korepanova</dc:creator>
  <cp:lastModifiedBy>chaykina</cp:lastModifiedBy>
  <cp:revision>119</cp:revision>
  <dcterms:created xsi:type="dcterms:W3CDTF">2010-09-09T12:54:12Z</dcterms:created>
  <dcterms:modified xsi:type="dcterms:W3CDTF">2016-05-20T05:26:13Z</dcterms:modified>
</cp:coreProperties>
</file>