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95" r:id="rId3"/>
    <p:sldId id="260" r:id="rId4"/>
    <p:sldId id="259" r:id="rId5"/>
    <p:sldId id="278" r:id="rId6"/>
    <p:sldId id="296" r:id="rId7"/>
    <p:sldId id="293" r:id="rId8"/>
    <p:sldId id="297" r:id="rId9"/>
    <p:sldId id="294" r:id="rId10"/>
    <p:sldId id="273" r:id="rId11"/>
  </p:sldIdLst>
  <p:sldSz cx="10693400" cy="7561263"/>
  <p:notesSz cx="6858000" cy="9144000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0284"/>
    <a:srgbClr val="6600CC"/>
    <a:srgbClr val="1A03C7"/>
    <a:srgbClr val="000000"/>
    <a:srgbClr val="504F53"/>
    <a:srgbClr val="FFFF00"/>
    <a:srgbClr val="6600FF"/>
    <a:srgbClr val="005AA9"/>
    <a:srgbClr val="8D8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882" y="-72"/>
      </p:cViewPr>
      <p:guideLst>
        <p:guide orient="horz" pos="2382"/>
        <p:guide orient="horz" pos="1116"/>
        <p:guide orient="horz" pos="348"/>
        <p:guide orient="horz" pos="4470"/>
        <p:guide pos="3368"/>
        <p:guide pos="828"/>
        <p:guide pos="1824"/>
        <p:guide pos="6011"/>
        <p:guide pos="6456"/>
        <p:guide pos="6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49924114138922"/>
          <c:y val="9.152542372881356E-2"/>
          <c:w val="0.87450075885861078"/>
          <c:h val="0.7428424318403514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Местные бюджеты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12">
                    <a:gamma/>
                    <a:shade val="4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0000FF" mc:Ignorable="a14" a14:legacySpreadsheetColorIndex="12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12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315">
              <a:solidFill>
                <a:srgbClr val="00008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8.3652840711049142E-3"/>
                  <c:y val="5.0489778739045222E-3"/>
                </c:manualLayout>
              </c:layout>
              <c:tx>
                <c:rich>
                  <a:bodyPr/>
                  <a:lstStyle/>
                  <a:p>
                    <a:pPr>
                      <a:defRPr sz="40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4000"/>
                      <a:t>8 966</a:t>
                    </a:r>
                    <a:endParaRPr lang="ru-RU"/>
                  </a:p>
                </c:rich>
              </c:tx>
              <c:spPr>
                <a:noFill/>
                <a:ln w="24631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3652840711049142E-3"/>
                  <c:y val="6.8735602281732502E-3"/>
                </c:manualLayout>
              </c:layout>
              <c:tx>
                <c:rich>
                  <a:bodyPr/>
                  <a:lstStyle/>
                  <a:p>
                    <a:pPr>
                      <a:defRPr sz="40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4000"/>
                      <a:t>9 321</a:t>
                    </a:r>
                    <a:endParaRPr lang="ru-RU"/>
                  </a:p>
                </c:rich>
              </c:tx>
              <c:spPr>
                <a:noFill/>
                <a:ln w="24631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pPr>
                      <a:defRPr sz="4000" b="1" i="0" u="none" strike="noStrike" baseline="0">
                        <a:solidFill>
                          <a:srgbClr val="00008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sz="4000"/>
                      <a:t>23.2</a:t>
                    </a:r>
                    <a:endParaRPr/>
                  </a:p>
                </c:rich>
              </c:tx>
              <c:spPr>
                <a:noFill/>
                <a:ln w="24631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pPr>
                      <a:defRPr sz="4000" b="1" i="0" u="none" strike="noStrike" baseline="0">
                        <a:solidFill>
                          <a:srgbClr val="00008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sz="4000"/>
                      <a:t>25.2</a:t>
                    </a:r>
                    <a:endParaRPr/>
                  </a:p>
                </c:rich>
              </c:tx>
              <c:spPr>
                <a:noFill/>
                <a:ln w="24631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" sourceLinked="0"/>
            <c:spPr>
              <a:noFill/>
              <a:ln w="24631">
                <a:noFill/>
              </a:ln>
            </c:spPr>
            <c:txPr>
              <a:bodyPr/>
              <a:lstStyle/>
              <a:p>
                <a:pPr>
                  <a:defRPr sz="40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 formatCode="#,##0">
                  <c:v>8966</c:v>
                </c:pt>
                <c:pt idx="1">
                  <c:v>9321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Бюджет УР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10">
                    <a:gamma/>
                    <a:shade val="4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FF0000" mc:Ignorable="a14" a14:legacySpreadsheetColorIndex="10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1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315">
              <a:solidFill>
                <a:srgbClr val="00008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1.9832959544891569E-3"/>
                  <c:y val="-4.3024017486576943E-2"/>
                </c:manualLayout>
              </c:layout>
              <c:tx>
                <c:rich>
                  <a:bodyPr/>
                  <a:lstStyle/>
                  <a:p>
                    <a:pPr>
                      <a:defRPr sz="44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4400"/>
                      <a:t>36 226</a:t>
                    </a:r>
                    <a:endParaRPr lang="ru-RU"/>
                  </a:p>
                </c:rich>
              </c:tx>
              <c:spPr>
                <a:noFill/>
                <a:ln w="24631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1826420355524571E-3"/>
                  <c:y val="-7.102678902445779E-2"/>
                </c:manualLayout>
              </c:layout>
              <c:tx>
                <c:rich>
                  <a:bodyPr/>
                  <a:lstStyle/>
                  <a:p>
                    <a:pPr>
                      <a:defRPr sz="44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4400"/>
                      <a:t>38 036</a:t>
                    </a:r>
                    <a:endParaRPr lang="ru-RU"/>
                  </a:p>
                </c:rich>
              </c:tx>
              <c:spPr>
                <a:noFill/>
                <a:ln w="24631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pPr>
                      <a:defRPr sz="4400" b="1" i="0" u="none" strike="noStrike" baseline="0">
                        <a:solidFill>
                          <a:srgbClr val="00008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sz="4400"/>
                      <a:t>14.6</a:t>
                    </a:r>
                    <a:endParaRPr/>
                  </a:p>
                </c:rich>
              </c:tx>
              <c:spPr>
                <a:noFill/>
                <a:ln w="24631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pPr>
                      <a:defRPr sz="4400" b="1" i="0" u="none" strike="noStrike" baseline="0">
                        <a:solidFill>
                          <a:srgbClr val="00008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sz="4400"/>
                      <a:t>17.0</a:t>
                    </a:r>
                    <a:endParaRPr/>
                  </a:p>
                </c:rich>
              </c:tx>
              <c:spPr>
                <a:noFill/>
                <a:ln w="24631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" sourceLinked="0"/>
            <c:spPr>
              <a:noFill/>
              <a:ln w="24631">
                <a:noFill/>
              </a:ln>
            </c:spPr>
            <c:txPr>
              <a:bodyPr/>
              <a:lstStyle/>
              <a:p>
                <a:pPr>
                  <a:defRPr sz="44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 formatCode="#,##0">
                  <c:v>36226</c:v>
                </c:pt>
                <c:pt idx="1">
                  <c:v>38036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14723840"/>
        <c:axId val="31724288"/>
      </c:barChart>
      <c:catAx>
        <c:axId val="114723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315">
            <a:solidFill>
              <a:srgbClr val="000080"/>
            </a:solidFill>
            <a:prstDash val="solid"/>
          </a:ln>
        </c:spPr>
        <c:txPr>
          <a:bodyPr rot="0" vert="horz"/>
          <a:lstStyle/>
          <a:p>
            <a:pPr>
              <a:defRPr sz="2400" b="1" i="0" u="none" strike="noStrike" baseline="0">
                <a:solidFill>
                  <a:srgbClr val="00008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17242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1724288"/>
        <c:scaling>
          <c:orientation val="minMax"/>
          <c:max val="50000"/>
          <c:min val="0"/>
        </c:scaling>
        <c:delete val="0"/>
        <c:axPos val="l"/>
        <c:majorGridlines>
          <c:spPr>
            <a:ln w="12315">
              <a:solidFill>
                <a:srgbClr val="000080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12315">
            <a:solidFill>
              <a:srgbClr val="000080"/>
            </a:solidFill>
            <a:prstDash val="solid"/>
          </a:ln>
        </c:spPr>
        <c:txPr>
          <a:bodyPr rot="0" vert="horz"/>
          <a:lstStyle/>
          <a:p>
            <a:pPr>
              <a:defRPr sz="2400" b="1" i="0" u="none" strike="noStrike" baseline="0">
                <a:solidFill>
                  <a:srgbClr val="00008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4723840"/>
        <c:crosses val="autoZero"/>
        <c:crossBetween val="between"/>
        <c:majorUnit val="10000"/>
        <c:minorUnit val="110"/>
      </c:valAx>
      <c:spPr>
        <a:noFill/>
        <a:ln w="12315">
          <a:solidFill>
            <a:srgbClr val="000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.17014899976122713"/>
          <c:y val="0.93995485099258003"/>
          <c:w val="0.77731092436974791"/>
          <c:h val="5.5556587892539373E-2"/>
        </c:manualLayout>
      </c:layout>
      <c:overlay val="0"/>
      <c:spPr>
        <a:noFill/>
        <a:ln w="24631">
          <a:noFill/>
        </a:ln>
      </c:spPr>
      <c:txPr>
        <a:bodyPr/>
        <a:lstStyle/>
        <a:p>
          <a:pPr>
            <a:defRPr sz="2400" b="1" i="0" u="none" strike="noStrike" baseline="0">
              <a:solidFill>
                <a:srgbClr val="00008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473" b="1" i="0" u="none" strike="noStrike" baseline="0">
          <a:solidFill>
            <a:srgbClr val="000080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514038876889843E-2"/>
          <c:y val="3.0508474576271188E-2"/>
          <c:w val="0.92656587473002161"/>
          <c:h val="0.733898305084745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Темпы роста поступлений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12">
                    <a:gamma/>
                    <a:shade val="4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0000FF" mc:Ignorable="a14" a14:legacySpreadsheetColorIndex="12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12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0495">
              <a:solidFill>
                <a:srgbClr val="00008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1.3930407348363063E-3"/>
                  <c:y val="4.2019026155142788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14.8</a:t>
                    </a:r>
                    <a:endParaRPr lang="ru-RU"/>
                  </a:p>
                </c:rich>
              </c:tx>
              <c:spPr>
                <a:noFill/>
                <a:ln w="2099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30685705587051E-3"/>
                  <c:y val="5.71147855483174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10.8</a:t>
                    </a:r>
                    <a:endParaRPr lang="ru-RU"/>
                  </a:p>
                </c:rich>
              </c:tx>
              <c:spPr>
                <a:noFill/>
                <a:ln w="2099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7100986461868912E-4"/>
                  <c:y val="6.483383545123092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10.5</a:t>
                    </a:r>
                    <a:endParaRPr lang="ru-RU"/>
                  </a:p>
                </c:rich>
              </c:tx>
              <c:spPr>
                <a:noFill/>
                <a:ln w="2099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7701177497896432E-4"/>
                  <c:y val="6.2240392629809509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10.1</a:t>
                    </a:r>
                    <a:endParaRPr lang="ru-RU"/>
                  </a:p>
                </c:rich>
              </c:tx>
              <c:spPr>
                <a:noFill/>
                <a:ln w="2099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5108959121301186E-4"/>
                  <c:y val="6.1784994202750083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9.6</a:t>
                    </a:r>
                    <a:endParaRPr lang="ru-RU"/>
                  </a:p>
                </c:rich>
              </c:tx>
              <c:spPr>
                <a:noFill/>
                <a:ln w="2099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0947886643035299E-3"/>
                  <c:y val="5.5661980750336425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8.1</a:t>
                    </a:r>
                    <a:endParaRPr lang="ru-RU"/>
                  </a:p>
                </c:rich>
              </c:tx>
              <c:spPr>
                <a:noFill/>
                <a:ln w="2099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3107915281711227E-3"/>
                  <c:y val="6.2300739906033333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7.8</a:t>
                    </a:r>
                    <a:endParaRPr lang="ru-RU"/>
                  </a:p>
                </c:rich>
              </c:tx>
              <c:spPr>
                <a:noFill/>
                <a:ln w="2099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2886266650830639E-3"/>
                  <c:y val="5.142575096504421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7.2</a:t>
                    </a:r>
                    <a:endParaRPr lang="ru-RU"/>
                  </a:p>
                </c:rich>
              </c:tx>
              <c:spPr>
                <a:noFill/>
                <a:ln w="2099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9281858435946893E-4"/>
                  <c:y val="5.6810069054792162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7.0</a:t>
                    </a:r>
                    <a:endParaRPr lang="ru-RU"/>
                  </a:p>
                </c:rich>
              </c:tx>
              <c:spPr>
                <a:noFill/>
                <a:ln w="2099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3830038157020908E-3"/>
                  <c:y val="5.6523419492728988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6.7</a:t>
                    </a:r>
                    <a:endParaRPr lang="ru-RU"/>
                  </a:p>
                </c:rich>
              </c:tx>
              <c:spPr>
                <a:noFill/>
                <a:ln w="2099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0947886643035299E-3"/>
                  <c:y val="5.6973416466052328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5.9</a:t>
                    </a:r>
                    <a:endParaRPr lang="ru-RU"/>
                  </a:p>
                </c:rich>
              </c:tx>
              <c:spPr>
                <a:noFill/>
                <a:ln w="2099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3.638696839875913E-3"/>
                  <c:y val="6.0542473586425588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5.7</a:t>
                    </a:r>
                    <a:endParaRPr lang="ru-RU"/>
                  </a:p>
                </c:rich>
              </c:tx>
              <c:spPr>
                <a:noFill/>
                <a:ln w="2099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3.2800860833098718E-3"/>
                  <c:y val="8.9631909553588476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4.5</a:t>
                    </a:r>
                    <a:endParaRPr lang="ru-RU"/>
                  </a:p>
                </c:rich>
              </c:tx>
              <c:spPr>
                <a:noFill/>
                <a:ln w="2099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4884960178523335E-3"/>
                  <c:y val="7.5630782698584906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4.2</a:t>
                    </a:r>
                    <a:endParaRPr lang="ru-RU"/>
                  </a:p>
                </c:rich>
              </c:tx>
              <c:spPr>
                <a:noFill/>
                <a:ln w="2099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5.5108959121301186E-4"/>
                  <c:y val="6.9874323072123379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4.1</a:t>
                    </a:r>
                    <a:endParaRPr lang="ru-RU"/>
                  </a:p>
                </c:rich>
              </c:tx>
              <c:spPr>
                <a:noFill/>
                <a:ln w="2099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0" sourceLinked="0"/>
            <c:spPr>
              <a:noFill/>
              <a:ln w="20990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Шарканский</c:v>
                </c:pt>
                <c:pt idx="1">
                  <c:v>Камбарский</c:v>
                </c:pt>
                <c:pt idx="2">
                  <c:v>Глазовский</c:v>
                </c:pt>
                <c:pt idx="3">
                  <c:v>Юкаменский</c:v>
                </c:pt>
                <c:pt idx="4">
                  <c:v>Киясовский</c:v>
                </c:pt>
                <c:pt idx="5">
                  <c:v>Воткинский</c:v>
                </c:pt>
                <c:pt idx="6">
                  <c:v>Вавожский</c:v>
                </c:pt>
                <c:pt idx="7">
                  <c:v>Кизнерский</c:v>
                </c:pt>
                <c:pt idx="8">
                  <c:v>Можгинский</c:v>
                </c:pt>
                <c:pt idx="9">
                  <c:v>Сарапул</c:v>
                </c:pt>
                <c:pt idx="10">
                  <c:v>Увинский</c:v>
                </c:pt>
                <c:pt idx="11">
                  <c:v>Селтинский</c:v>
                </c:pt>
                <c:pt idx="12">
                  <c:v>Сарапульский</c:v>
                </c:pt>
                <c:pt idx="13">
                  <c:v>Ижевск</c:v>
                </c:pt>
                <c:pt idx="14">
                  <c:v>Малопургинский</c:v>
                </c:pt>
              </c:strCache>
            </c:strRef>
          </c:cat>
          <c:val>
            <c:numRef>
              <c:f>Sheet1!$B$2:$P$2</c:f>
              <c:numCache>
                <c:formatCode>General</c:formatCode>
                <c:ptCount val="15"/>
                <c:pt idx="0">
                  <c:v>14.78018808</c:v>
                </c:pt>
                <c:pt idx="1">
                  <c:v>10.827235180000001</c:v>
                </c:pt>
                <c:pt idx="2">
                  <c:v>10.4726088</c:v>
                </c:pt>
                <c:pt idx="3">
                  <c:v>10.107823079999999</c:v>
                </c:pt>
                <c:pt idx="4">
                  <c:v>9.5579478840000007</c:v>
                </c:pt>
                <c:pt idx="5">
                  <c:v>8.0882337199999998</c:v>
                </c:pt>
                <c:pt idx="6">
                  <c:v>7.815454785</c:v>
                </c:pt>
                <c:pt idx="7">
                  <c:v>7.1565350849999998</c:v>
                </c:pt>
                <c:pt idx="8">
                  <c:v>7.0176200059999996</c:v>
                </c:pt>
                <c:pt idx="9">
                  <c:v>6.7136849950000004</c:v>
                </c:pt>
                <c:pt idx="10">
                  <c:v>5.8568316200000003</c:v>
                </c:pt>
                <c:pt idx="11">
                  <c:v>5.729162004</c:v>
                </c:pt>
                <c:pt idx="12">
                  <c:v>4.5295600309999999</c:v>
                </c:pt>
                <c:pt idx="13">
                  <c:v>4.2361579430000003</c:v>
                </c:pt>
                <c:pt idx="14">
                  <c:v>4.1185034099999998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159104"/>
        <c:axId val="38160640"/>
      </c:barChart>
      <c:lineChart>
        <c:grouping val="standar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РФ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strRef>
              <c:f>Sheet1!$B$1:$P$1</c:f>
              <c:strCache>
                <c:ptCount val="15"/>
                <c:pt idx="0">
                  <c:v>Шарканский</c:v>
                </c:pt>
                <c:pt idx="1">
                  <c:v>Камбарский</c:v>
                </c:pt>
                <c:pt idx="2">
                  <c:v>Глазовский</c:v>
                </c:pt>
                <c:pt idx="3">
                  <c:v>Юкаменский</c:v>
                </c:pt>
                <c:pt idx="4">
                  <c:v>Киясовский</c:v>
                </c:pt>
                <c:pt idx="5">
                  <c:v>Воткинский</c:v>
                </c:pt>
                <c:pt idx="6">
                  <c:v>Вавожский</c:v>
                </c:pt>
                <c:pt idx="7">
                  <c:v>Кизнерский</c:v>
                </c:pt>
                <c:pt idx="8">
                  <c:v>Можгинский</c:v>
                </c:pt>
                <c:pt idx="9">
                  <c:v>Сарапул</c:v>
                </c:pt>
                <c:pt idx="10">
                  <c:v>Увинский</c:v>
                </c:pt>
                <c:pt idx="11">
                  <c:v>Селтинский</c:v>
                </c:pt>
                <c:pt idx="12">
                  <c:v>Сарапульский</c:v>
                </c:pt>
                <c:pt idx="13">
                  <c:v>Ижевск</c:v>
                </c:pt>
                <c:pt idx="14">
                  <c:v>Малопургинский</c:v>
                </c:pt>
              </c:strCache>
            </c:strRef>
          </c:cat>
          <c:val>
            <c:numRef>
              <c:f>Sheet1!$B$3:$P$3</c:f>
              <c:numCache>
                <c:formatCode>General</c:formatCode>
                <c:ptCount val="15"/>
                <c:pt idx="0">
                  <c:v>3.9</c:v>
                </c:pt>
                <c:pt idx="1">
                  <c:v>3.9</c:v>
                </c:pt>
                <c:pt idx="2">
                  <c:v>3.9</c:v>
                </c:pt>
                <c:pt idx="3">
                  <c:v>3.9</c:v>
                </c:pt>
                <c:pt idx="4">
                  <c:v>3.9</c:v>
                </c:pt>
                <c:pt idx="5">
                  <c:v>3.9</c:v>
                </c:pt>
                <c:pt idx="6">
                  <c:v>3.9</c:v>
                </c:pt>
                <c:pt idx="7">
                  <c:v>3.9</c:v>
                </c:pt>
                <c:pt idx="8">
                  <c:v>3.9</c:v>
                </c:pt>
                <c:pt idx="9">
                  <c:v>3.9</c:v>
                </c:pt>
                <c:pt idx="10">
                  <c:v>3.9</c:v>
                </c:pt>
                <c:pt idx="11">
                  <c:v>3.9</c:v>
                </c:pt>
                <c:pt idx="12">
                  <c:v>3.9</c:v>
                </c:pt>
                <c:pt idx="13">
                  <c:v>3.9</c:v>
                </c:pt>
                <c:pt idx="14">
                  <c:v>3.9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159104"/>
        <c:axId val="38160640"/>
      </c:lineChart>
      <c:catAx>
        <c:axId val="38159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0495">
            <a:solidFill>
              <a:srgbClr val="000080"/>
            </a:solidFill>
            <a:prstDash val="solid"/>
          </a:ln>
        </c:spPr>
        <c:txPr>
          <a:bodyPr rot="-2700000" vert="horz"/>
          <a:lstStyle/>
          <a:p>
            <a:pPr>
              <a:defRPr sz="1400" b="1" i="0" u="none" strike="noStrike" baseline="0">
                <a:solidFill>
                  <a:srgbClr val="00008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81606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160640"/>
        <c:scaling>
          <c:orientation val="minMax"/>
          <c:max val="15"/>
          <c:min val="0"/>
        </c:scaling>
        <c:delete val="0"/>
        <c:axPos val="l"/>
        <c:majorGridlines>
          <c:spPr>
            <a:ln w="10495">
              <a:solidFill>
                <a:srgbClr val="00008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10495">
            <a:solidFill>
              <a:srgbClr val="000080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00008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8159104"/>
        <c:crosses val="autoZero"/>
        <c:crossBetween val="between"/>
        <c:majorUnit val="5"/>
        <c:minorUnit val="5"/>
      </c:valAx>
      <c:spPr>
        <a:noFill/>
        <a:ln w="10495">
          <a:solidFill>
            <a:srgbClr val="00008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10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915766738660906E-2"/>
          <c:y val="3.0508474576271188E-2"/>
          <c:w val="0.94816414686825057"/>
          <c:h val="0.942372881355932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Темпы роста поступлений</c:v>
                </c:pt>
              </c:strCache>
            </c:strRef>
          </c:tx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0000" mc:Ignorable="a14" a14:legacySpreadsheetColorIndex="12">
                    <a:gamma/>
                    <a:shade val="46275"/>
                    <a:invGamma/>
                  </a:srgbClr>
                </a:gs>
                <a:gs pos="50000">
                  <a:srgbClr xmlns:mc="http://schemas.openxmlformats.org/markup-compatibility/2006" xmlns:a14="http://schemas.microsoft.com/office/drawing/2010/main" val="0000FF" mc:Ignorable="a14" a14:legacySpreadsheetColorIndex="12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12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1485">
              <a:solidFill>
                <a:srgbClr val="000080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8"/>
            <c:invertIfNegative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50000">
                    <a:srgbClr val="00B0F0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11485">
                <a:solidFill>
                  <a:srgbClr val="00008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9"/>
            <c:invertIfNegative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50000">
                    <a:srgbClr val="00B0F0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11485">
                <a:solidFill>
                  <a:srgbClr val="00008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0"/>
            <c:invertIfNegative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50000">
                    <a:srgbClr val="00B0F0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11485">
                <a:solidFill>
                  <a:srgbClr val="00008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1"/>
            <c:invertIfNegative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50000">
                    <a:srgbClr val="00B0F0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11485">
                <a:solidFill>
                  <a:srgbClr val="00008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2"/>
            <c:invertIfNegative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50000">
                    <a:srgbClr val="00B0F0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11485">
                <a:solidFill>
                  <a:srgbClr val="00008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3"/>
            <c:invertIfNegative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50000">
                    <a:srgbClr val="00B0F0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11485">
                <a:solidFill>
                  <a:srgbClr val="00008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4"/>
            <c:invertIfNegative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  <a:gs pos="50000">
                    <a:srgbClr val="00B0F0"/>
                  </a:gs>
                  <a:gs pos="100000">
                    <a:srgbClr xmlns:mc="http://schemas.openxmlformats.org/markup-compatibility/2006" xmlns:a14="http://schemas.microsoft.com/office/drawing/2010/main" val="000000" mc:Ignorable="a14" a14:legacySpreadsheetColorIndex="1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11485">
                <a:solidFill>
                  <a:srgbClr val="00008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-6.5667969025512245E-3"/>
                  <c:y val="5.8171522152146209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3.8</a:t>
                    </a:r>
                    <a:endParaRPr lang="ru-RU"/>
                  </a:p>
                </c:rich>
              </c:tx>
              <c:spPr>
                <a:noFill/>
                <a:ln w="2297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262433289302169E-3"/>
                  <c:y val="6.6949472198609972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3.5</a:t>
                    </a:r>
                    <a:endParaRPr lang="ru-RU"/>
                  </a:p>
                </c:rich>
              </c:tx>
              <c:spPr>
                <a:noFill/>
                <a:ln w="2297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4797832517291014E-4"/>
                  <c:y val="6.3490293110698426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3.2</a:t>
                    </a:r>
                    <a:endParaRPr lang="ru-RU"/>
                  </a:p>
                </c:rich>
              </c:tx>
              <c:spPr>
                <a:noFill/>
                <a:ln w="2297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7208290630069427E-4"/>
                  <c:y val="5.4831426606820902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1.8</a:t>
                    </a:r>
                    <a:endParaRPr lang="ru-RU"/>
                  </a:p>
                </c:rich>
              </c:tx>
              <c:spPr>
                <a:noFill/>
                <a:ln w="2297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7592337009950111E-4"/>
                  <c:y val="6.4309653107522055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1.7</a:t>
                    </a:r>
                    <a:endParaRPr lang="ru-RU"/>
                  </a:p>
                </c:rich>
              </c:tx>
              <c:spPr>
                <a:noFill/>
                <a:ln w="2297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0239753611242683E-4"/>
                  <c:y val="6.4518283097902696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1.1</a:t>
                    </a:r>
                    <a:endParaRPr lang="ru-RU"/>
                  </a:p>
                </c:rich>
              </c:tx>
              <c:spPr>
                <a:noFill/>
                <a:ln w="2297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7608515633095296E-4"/>
                  <c:y val="6.1870342597154619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0.5</a:t>
                    </a:r>
                    <a:endParaRPr lang="ru-RU"/>
                  </a:p>
                </c:rich>
              </c:tx>
              <c:spPr>
                <a:noFill/>
                <a:ln w="2297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0518717308601576E-3"/>
                  <c:y val="6.7745370345304284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0.5</a:t>
                    </a:r>
                    <a:endParaRPr lang="ru-RU"/>
                  </a:p>
                </c:rich>
              </c:tx>
              <c:spPr>
                <a:noFill/>
                <a:ln w="2297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2.831915642739762E-3"/>
                  <c:y val="7.4925941461796791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-0.9</a:t>
                    </a:r>
                    <a:endParaRPr lang="ru-RU"/>
                  </a:p>
                </c:rich>
              </c:tx>
              <c:spPr>
                <a:noFill/>
                <a:ln w="2297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2560166975929725E-3"/>
                  <c:y val="0.12011492697047958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-1.3</a:t>
                    </a:r>
                    <a:endParaRPr lang="ru-RU"/>
                  </a:p>
                </c:rich>
              </c:tx>
              <c:spPr>
                <a:noFill/>
                <a:ln w="2297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7599739986238938E-3"/>
                  <c:y val="6.5253997163593841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-1.6</a:t>
                    </a:r>
                    <a:endParaRPr lang="ru-RU"/>
                  </a:p>
                </c:rich>
              </c:tx>
              <c:spPr>
                <a:noFill/>
                <a:ln w="2297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0558032919671661E-3"/>
                  <c:y val="6.7224324561017873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-1.8</a:t>
                    </a:r>
                    <a:endParaRPr lang="ru-RU"/>
                  </a:p>
                </c:rich>
              </c:tx>
              <c:spPr>
                <a:noFill/>
                <a:ln w="2297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1.6080099032535059E-3"/>
                  <c:y val="6.4310748197788814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-1.8</a:t>
                    </a:r>
                    <a:endParaRPr lang="ru-RU"/>
                  </a:p>
                </c:rich>
              </c:tx>
              <c:spPr>
                <a:noFill/>
                <a:ln w="2297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0320822777398729E-3"/>
                  <c:y val="6.1132141636527887E-2"/>
                </c:manualLayout>
              </c:layout>
              <c:tx>
                <c:rich>
                  <a:bodyPr/>
                  <a:lstStyle/>
                  <a:p>
                    <a:pPr>
                      <a:defRPr sz="1800" b="1" i="0" u="none" strike="noStrike" baseline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800"/>
                      <a:t>-2.5</a:t>
                    </a:r>
                    <a:endParaRPr lang="ru-RU"/>
                  </a:p>
                </c:rich>
              </c:tx>
              <c:spPr>
                <a:noFill/>
                <a:ln w="2297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2.6159818660491468E-3"/>
                  <c:y val="6.82931081901158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" sourceLinked="0"/>
            <c:spPr>
              <a:noFill/>
              <a:ln w="22970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Sheet1!$B$1:$P$1</c:f>
              <c:strCache>
                <c:ptCount val="15"/>
                <c:pt idx="0">
                  <c:v>Воткинск</c:v>
                </c:pt>
                <c:pt idx="1">
                  <c:v>Каракулинский</c:v>
                </c:pt>
                <c:pt idx="2">
                  <c:v>Алнашский</c:v>
                </c:pt>
                <c:pt idx="3">
                  <c:v>Балезинский</c:v>
                </c:pt>
                <c:pt idx="4">
                  <c:v>Завьяловский</c:v>
                </c:pt>
                <c:pt idx="5">
                  <c:v>Як.-Бодьинский</c:v>
                </c:pt>
                <c:pt idx="6">
                  <c:v>Дебесский</c:v>
                </c:pt>
                <c:pt idx="7">
                  <c:v>Сюмсинский</c:v>
                </c:pt>
                <c:pt idx="8">
                  <c:v>Игринский</c:v>
                </c:pt>
                <c:pt idx="9">
                  <c:v>Можга</c:v>
                </c:pt>
                <c:pt idx="10">
                  <c:v>Граховский</c:v>
                </c:pt>
                <c:pt idx="11">
                  <c:v>Красногорский</c:v>
                </c:pt>
                <c:pt idx="12">
                  <c:v>Глазов</c:v>
                </c:pt>
                <c:pt idx="13">
                  <c:v>Кезский</c:v>
                </c:pt>
                <c:pt idx="14">
                  <c:v>Ярский</c:v>
                </c:pt>
              </c:strCache>
            </c:strRef>
          </c:cat>
          <c:val>
            <c:numRef>
              <c:f>Sheet1!$B$2:$P$2</c:f>
              <c:numCache>
                <c:formatCode>General</c:formatCode>
                <c:ptCount val="15"/>
                <c:pt idx="0">
                  <c:v>3.766456217</c:v>
                </c:pt>
                <c:pt idx="1">
                  <c:v>3.528783368</c:v>
                </c:pt>
                <c:pt idx="2">
                  <c:v>3.2098018719999999</c:v>
                </c:pt>
                <c:pt idx="3">
                  <c:v>1.798360918</c:v>
                </c:pt>
                <c:pt idx="4">
                  <c:v>1.683636787</c:v>
                </c:pt>
                <c:pt idx="5">
                  <c:v>1.106047706</c:v>
                </c:pt>
                <c:pt idx="6">
                  <c:v>0.50795811000000002</c:v>
                </c:pt>
                <c:pt idx="7">
                  <c:v>0.45016310599999998</c:v>
                </c:pt>
                <c:pt idx="8">
                  <c:v>-0.87418336200000002</c:v>
                </c:pt>
                <c:pt idx="9">
                  <c:v>-1.3122695820000001</c:v>
                </c:pt>
                <c:pt idx="10">
                  <c:v>-1.5577351749999999</c:v>
                </c:pt>
                <c:pt idx="11">
                  <c:v>-1.76121941</c:v>
                </c:pt>
                <c:pt idx="12">
                  <c:v>-1.802527174</c:v>
                </c:pt>
                <c:pt idx="13">
                  <c:v>-2.5343113650000002</c:v>
                </c:pt>
                <c:pt idx="14">
                  <c:v>-2.7134029580000001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9053184"/>
        <c:axId val="39054720"/>
      </c:barChart>
      <c:lineChart>
        <c:grouping val="standar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РФ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strRef>
              <c:f>Sheet1!$B$1:$P$1</c:f>
              <c:strCache>
                <c:ptCount val="15"/>
                <c:pt idx="0">
                  <c:v>Воткинск</c:v>
                </c:pt>
                <c:pt idx="1">
                  <c:v>Каракулинский</c:v>
                </c:pt>
                <c:pt idx="2">
                  <c:v>Алнашский</c:v>
                </c:pt>
                <c:pt idx="3">
                  <c:v>Балезинский</c:v>
                </c:pt>
                <c:pt idx="4">
                  <c:v>Завьяловский</c:v>
                </c:pt>
                <c:pt idx="5">
                  <c:v>Як.-Бодьинский</c:v>
                </c:pt>
                <c:pt idx="6">
                  <c:v>Дебесский</c:v>
                </c:pt>
                <c:pt idx="7">
                  <c:v>Сюмсинский</c:v>
                </c:pt>
                <c:pt idx="8">
                  <c:v>Игринский</c:v>
                </c:pt>
                <c:pt idx="9">
                  <c:v>Можга</c:v>
                </c:pt>
                <c:pt idx="10">
                  <c:v>Граховский</c:v>
                </c:pt>
                <c:pt idx="11">
                  <c:v>Красногорский</c:v>
                </c:pt>
                <c:pt idx="12">
                  <c:v>Глазов</c:v>
                </c:pt>
                <c:pt idx="13">
                  <c:v>Кезский</c:v>
                </c:pt>
                <c:pt idx="14">
                  <c:v>Ярский</c:v>
                </c:pt>
              </c:strCache>
            </c:strRef>
          </c:cat>
          <c:val>
            <c:numRef>
              <c:f>Sheet1!$B$3:$P$3</c:f>
              <c:numCache>
                <c:formatCode>General</c:formatCode>
                <c:ptCount val="15"/>
                <c:pt idx="0">
                  <c:v>3.9</c:v>
                </c:pt>
                <c:pt idx="1">
                  <c:v>3.9</c:v>
                </c:pt>
                <c:pt idx="2">
                  <c:v>3.9</c:v>
                </c:pt>
                <c:pt idx="3">
                  <c:v>3.9</c:v>
                </c:pt>
                <c:pt idx="4">
                  <c:v>3.9</c:v>
                </c:pt>
                <c:pt idx="5">
                  <c:v>3.9</c:v>
                </c:pt>
                <c:pt idx="6">
                  <c:v>3.9</c:v>
                </c:pt>
                <c:pt idx="7">
                  <c:v>3.9</c:v>
                </c:pt>
                <c:pt idx="8">
                  <c:v>3.9</c:v>
                </c:pt>
                <c:pt idx="9">
                  <c:v>3.9</c:v>
                </c:pt>
                <c:pt idx="10">
                  <c:v>3.9</c:v>
                </c:pt>
                <c:pt idx="11">
                  <c:v>3.9</c:v>
                </c:pt>
                <c:pt idx="12">
                  <c:v>3.9</c:v>
                </c:pt>
                <c:pt idx="13">
                  <c:v>3.9</c:v>
                </c:pt>
                <c:pt idx="14">
                  <c:v>3.9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053184"/>
        <c:axId val="39054720"/>
      </c:lineChart>
      <c:catAx>
        <c:axId val="39053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1485">
            <a:solidFill>
              <a:srgbClr val="000080"/>
            </a:solidFill>
            <a:prstDash val="solid"/>
          </a:ln>
        </c:spPr>
        <c:txPr>
          <a:bodyPr rot="-2700000" vert="horz"/>
          <a:lstStyle/>
          <a:p>
            <a:pPr>
              <a:defRPr sz="1600" b="1" i="0" u="none" strike="noStrike" baseline="0">
                <a:solidFill>
                  <a:srgbClr val="00008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90547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9054720"/>
        <c:scaling>
          <c:orientation val="minMax"/>
          <c:max val="4"/>
          <c:min val="-3"/>
        </c:scaling>
        <c:delete val="0"/>
        <c:axPos val="l"/>
        <c:majorGridlines>
          <c:spPr>
            <a:ln w="11485">
              <a:solidFill>
                <a:srgbClr val="00008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11485">
            <a:solidFill>
              <a:srgbClr val="000080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00008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9053184"/>
        <c:crosses val="autoZero"/>
        <c:crossBetween val="between"/>
        <c:majorUnit val="1"/>
        <c:minorUnit val="1"/>
      </c:valAx>
      <c:spPr>
        <a:noFill/>
        <a:ln w="11485">
          <a:solidFill>
            <a:srgbClr val="00008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306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0.05766</cdr:x>
      <cdr:y>0</cdr:y>
    </cdr:from>
    <cdr:to>
      <cdr:x>0.19816</cdr:x>
      <cdr:y>0.083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25264" y="-1671191"/>
          <a:ext cx="1279825" cy="46006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77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4572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2175" b="1" i="0" u="none" strike="noStrike" baseline="0" dirty="0">
              <a:solidFill>
                <a:srgbClr val="000080"/>
              </a:solidFill>
              <a:latin typeface="Calibri"/>
            </a:rPr>
            <a:t>млн. руб.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0.25024</cdr:x>
      <cdr:y>0.08407</cdr:y>
    </cdr:from>
    <cdr:to>
      <cdr:x>0.81488</cdr:x>
      <cdr:y>0.15307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93480" y="451346"/>
          <a:ext cx="5400600" cy="37045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77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4572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2200" b="1" i="0" u="none" strike="noStrike" baseline="0" dirty="0">
              <a:solidFill>
                <a:srgbClr val="FF0000"/>
              </a:solidFill>
              <a:latin typeface="Calibri"/>
            </a:rPr>
            <a:t>В целом по Удмуртской Республике - 3.9%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0.23744</cdr:x>
      <cdr:y>0.02994</cdr:y>
    </cdr:from>
    <cdr:to>
      <cdr:x>0.81626</cdr:x>
      <cdr:y>0.11944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181448" y="165894"/>
          <a:ext cx="5317913" cy="49591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77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45720" tIns="4572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2200" b="1" i="0" u="none" strike="noStrike" baseline="0" dirty="0">
              <a:solidFill>
                <a:srgbClr val="FF0000"/>
              </a:solidFill>
              <a:latin typeface="Calibri"/>
            </a:rPr>
            <a:t>В целом по Удмуртской Республике - 3.9%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2CB9A-35A0-44DF-9563-3B4294FF58F5}" type="datetimeFigureOut">
              <a:rPr lang="ru-RU" smtClean="0"/>
              <a:pPr/>
              <a:t>16.03.2016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AF5B9-CC1E-4A3E-B04F-728BB30B0B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57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8" y="520"/>
            <a:ext cx="10691812" cy="756074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02005" y="3708623"/>
            <a:ext cx="9089390" cy="1620771"/>
          </a:xfrm>
        </p:spPr>
        <p:txBody>
          <a:bodyPr>
            <a:normAutofit/>
          </a:bodyPr>
          <a:lstStyle>
            <a:lvl1pPr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604010" y="5364807"/>
            <a:ext cx="7485380" cy="1932323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22.12.2012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7" y="2108"/>
            <a:ext cx="10691813" cy="755863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25" y="1771650"/>
            <a:ext cx="8561139" cy="5324475"/>
          </a:xfrm>
        </p:spPr>
        <p:txBody>
          <a:bodyPr/>
          <a:lstStyle>
            <a:lvl1pPr marL="363538" indent="0">
              <a:buFontTx/>
              <a:buNone/>
              <a:defRPr b="1">
                <a:latin typeface="+mj-lt"/>
              </a:defRPr>
            </a:lvl1pPr>
            <a:lvl2pPr marL="360363" indent="3175">
              <a:defRPr>
                <a:latin typeface="+mj-lt"/>
              </a:defRPr>
            </a:lvl2pPr>
            <a:lvl3pPr marL="628650" indent="-260350">
              <a:tabLst/>
              <a:defRPr>
                <a:latin typeface="+mj-lt"/>
              </a:defRPr>
            </a:lvl3pPr>
            <a:lvl4pPr marL="0" indent="360363">
              <a:lnSpc>
                <a:spcPts val="1800"/>
              </a:lnSpc>
              <a:spcBef>
                <a:spcPts val="400"/>
              </a:spcBef>
              <a:defRPr>
                <a:latin typeface="+mj-lt"/>
              </a:defRPr>
            </a:lvl4pPr>
            <a:lvl5pPr>
              <a:lnSpc>
                <a:spcPts val="1800"/>
              </a:lnSpc>
              <a:spcBef>
                <a:spcPts val="400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930876" y="5652839"/>
            <a:ext cx="1080120" cy="4154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62026" y="552451"/>
            <a:ext cx="8580438" cy="1219199"/>
          </a:xfrm>
        </p:spPr>
        <p:txBody>
          <a:bodyPr/>
          <a:lstStyle>
            <a:lvl1pPr marL="0" marR="0" indent="0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marL="0" marR="0" lvl="0" indent="0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520"/>
            <a:ext cx="10691813" cy="755863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25" y="1771650"/>
            <a:ext cx="8561139" cy="5324475"/>
          </a:xfrm>
        </p:spPr>
        <p:txBody>
          <a:bodyPr/>
          <a:lstStyle>
            <a:lvl1pPr marL="363538" indent="0">
              <a:buFontTx/>
              <a:buNone/>
              <a:defRPr b="1">
                <a:latin typeface="+mj-lt"/>
              </a:defRPr>
            </a:lvl1pPr>
            <a:lvl2pPr marL="363538" indent="0">
              <a:defRPr>
                <a:latin typeface="+mj-lt"/>
              </a:defRPr>
            </a:lvl2pPr>
            <a:lvl3pPr marL="628650" indent="-260350">
              <a:defRPr>
                <a:latin typeface="+mj-lt"/>
              </a:defRPr>
            </a:lvl3pPr>
            <a:lvl4pPr marL="0" indent="360363">
              <a:defRPr>
                <a:latin typeface="+mj-lt"/>
              </a:defRPr>
            </a:lvl4pPr>
            <a:lvl5pPr marL="1435100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961196" y="552451"/>
            <a:ext cx="8581267" cy="1219199"/>
          </a:xfrm>
        </p:spPr>
        <p:txBody>
          <a:bodyPr/>
          <a:lstStyle>
            <a:lvl1pPr marL="0" marR="0" indent="0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marL="0" marR="0" lvl="0" indent="0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10691813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5" y="1116335"/>
            <a:ext cx="8561139" cy="2232248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25" y="3781425"/>
            <a:ext cx="8561139" cy="3314700"/>
          </a:xfrm>
        </p:spPr>
        <p:txBody>
          <a:bodyPr anchor="t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7" y="2108"/>
            <a:ext cx="10691813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1"/>
            <a:ext cx="8580438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62026" y="1771650"/>
            <a:ext cx="4234282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9958" y="1771650"/>
            <a:ext cx="4262505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4" y="552450"/>
            <a:ext cx="9196705" cy="1219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25" y="1771650"/>
            <a:ext cx="4297420" cy="6262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62025" y="2397901"/>
            <a:ext cx="4297420" cy="469822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46701" y="1771650"/>
            <a:ext cx="4195762" cy="6262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46701" y="2412479"/>
            <a:ext cx="4195762" cy="468364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7" y="2108"/>
            <a:ext cx="10691813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5" y="552451"/>
            <a:ext cx="9196705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578975" y="6474804"/>
            <a:ext cx="663575" cy="720080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>
              <a:defRPr sz="2700" i="0">
                <a:solidFill>
                  <a:schemeClr val="bg1"/>
                </a:solidFill>
                <a:latin typeface="+mj-lt"/>
              </a:defRPr>
            </a:lvl1pPr>
          </a:lstStyle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212" y="540271"/>
            <a:ext cx="8588251" cy="1224136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54212" y="1764295"/>
            <a:ext cx="8588251" cy="5331830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734550" y="6660951"/>
            <a:ext cx="724718" cy="696626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>
            <a:lvl1pPr algn="ctr">
              <a:lnSpc>
                <a:spcPts val="2400"/>
              </a:lnSpc>
              <a:defRPr sz="2700">
                <a:solidFill>
                  <a:schemeClr val="bg1"/>
                </a:solidFill>
              </a:defRPr>
            </a:lvl1pPr>
          </a:lstStyle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1043056" rtl="0" eaLnBrk="1" latinLnBrk="0" hangingPunct="1">
        <a:lnSpc>
          <a:spcPts val="5200"/>
        </a:lnSpc>
        <a:spcBef>
          <a:spcPct val="0"/>
        </a:spcBef>
        <a:buNone/>
        <a:defRPr sz="4200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363538" indent="0" algn="l" defTabSz="1043056" rtl="0" eaLnBrk="1" latinLnBrk="0" hangingPunct="1">
        <a:spcBef>
          <a:spcPct val="20000"/>
        </a:spcBef>
        <a:buFont typeface="+mj-lt"/>
        <a:buNone/>
        <a:defRPr sz="3600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363538" indent="0" algn="l" defTabSz="1043056" rtl="0" eaLnBrk="1" latinLnBrk="0" hangingPunct="1">
        <a:spcBef>
          <a:spcPct val="20000"/>
        </a:spcBef>
        <a:buFont typeface="Arial" pitchFamily="34" charset="0"/>
        <a:buNone/>
        <a:defRPr sz="2400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712788" indent="-260350" algn="l" defTabSz="1043056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360363" algn="just" defTabSz="1043056" rtl="0" eaLnBrk="1" latinLnBrk="0" hangingPunct="1">
        <a:lnSpc>
          <a:spcPts val="1800"/>
        </a:lnSpc>
        <a:spcBef>
          <a:spcPts val="400"/>
        </a:spcBef>
        <a:buFont typeface="Arial" pitchFamily="34" charset="0"/>
        <a:buNone/>
        <a:tabLst/>
        <a:defRPr sz="1600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435100" indent="0" algn="l" defTabSz="1043056" rtl="0" eaLnBrk="1" latinLnBrk="0" hangingPunct="1">
        <a:lnSpc>
          <a:spcPts val="1800"/>
        </a:lnSpc>
        <a:spcBef>
          <a:spcPts val="400"/>
        </a:spcBef>
        <a:buFont typeface="Arial" pitchFamily="34" charset="0"/>
        <a:buNone/>
        <a:defRPr sz="1400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>
              <a:lnSpc>
                <a:spcPts val="3700"/>
              </a:lnSpc>
              <a:defRPr/>
            </a:pPr>
            <a:r>
              <a:rPr lang="ru-RU" sz="2800" dirty="0" smtClean="0"/>
              <a:t>«Итоги взаимодействия налоговых органов Удмуртской Республики с муниципальными образованиями за 201</a:t>
            </a:r>
            <a:r>
              <a:rPr lang="en-US" sz="2800" dirty="0" smtClean="0"/>
              <a:t>5</a:t>
            </a:r>
            <a:r>
              <a:rPr lang="ru-RU" sz="2800" dirty="0" smtClean="0"/>
              <a:t> год и задачи на текущий период»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ru-RU" sz="3000" dirty="0"/>
              <a:t>Доклад</a:t>
            </a:r>
            <a:r>
              <a:rPr lang="en-US" sz="3000" dirty="0"/>
              <a:t> </a:t>
            </a:r>
            <a:r>
              <a:rPr lang="ru-RU" sz="3000" dirty="0" smtClean="0"/>
              <a:t>руководителя </a:t>
            </a:r>
            <a:endParaRPr lang="en-US" sz="3000" dirty="0" smtClean="0"/>
          </a:p>
          <a:p>
            <a:pPr>
              <a:spcBef>
                <a:spcPts val="0"/>
              </a:spcBef>
            </a:pPr>
            <a:r>
              <a:rPr lang="ru-RU" sz="3000" dirty="0" smtClean="0"/>
              <a:t>Управления </a:t>
            </a:r>
            <a:r>
              <a:rPr lang="ru-RU" sz="3000" dirty="0"/>
              <a:t>ФНС России </a:t>
            </a:r>
            <a:endParaRPr lang="ru-RU" sz="3000" dirty="0" smtClean="0"/>
          </a:p>
          <a:p>
            <a:pPr>
              <a:spcBef>
                <a:spcPts val="0"/>
              </a:spcBef>
            </a:pPr>
            <a:r>
              <a:rPr lang="ru-RU" sz="3000" dirty="0" smtClean="0"/>
              <a:t>по </a:t>
            </a:r>
            <a:r>
              <a:rPr lang="ru-RU" sz="3000" dirty="0"/>
              <a:t>Удмуртской Республике </a:t>
            </a:r>
            <a:br>
              <a:rPr lang="ru-RU" sz="3000" dirty="0"/>
            </a:br>
            <a:r>
              <a:rPr lang="ru-RU" sz="3000" dirty="0" smtClean="0"/>
              <a:t>Горюнова </a:t>
            </a:r>
            <a:r>
              <a:rPr lang="ru-RU" sz="3000" smtClean="0"/>
              <a:t>Юрия Николаевича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700534" y="6732960"/>
            <a:ext cx="725488" cy="64807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white"/>
                </a:solidFill>
              </a:rPr>
              <a:t>1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4340" name="Заголовок 9"/>
          <p:cNvSpPr>
            <a:spLocks noGrp="1"/>
          </p:cNvSpPr>
          <p:nvPr>
            <p:ph type="title"/>
          </p:nvPr>
        </p:nvSpPr>
        <p:spPr>
          <a:xfrm>
            <a:off x="882204" y="340949"/>
            <a:ext cx="9289032" cy="847725"/>
          </a:xfrm>
        </p:spPr>
        <p:txBody>
          <a:bodyPr>
            <a:noAutofit/>
          </a:bodyPr>
          <a:lstStyle/>
          <a:p>
            <a:pPr lvl="0" algn="ctr" eaLnBrk="0" hangingPunct="0">
              <a:defRPr/>
            </a:pPr>
            <a:r>
              <a:rPr lang="ru-RU" sz="2600" dirty="0" smtClean="0"/>
              <a:t>Централизованное обеспечение информацией местных администраций</a:t>
            </a:r>
            <a:endParaRPr lang="ru-RU" altLang="ru-RU" sz="2600" dirty="0"/>
          </a:p>
        </p:txBody>
      </p:sp>
      <p:sp>
        <p:nvSpPr>
          <p:cNvPr id="6" name="Багетная рамка 5"/>
          <p:cNvSpPr/>
          <p:nvPr/>
        </p:nvSpPr>
        <p:spPr>
          <a:xfrm>
            <a:off x="1170236" y="1260351"/>
            <a:ext cx="8496944" cy="1224136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</a:rPr>
              <a:t>Информационный массив </a:t>
            </a:r>
            <a:r>
              <a:rPr lang="ru-RU" sz="2200" b="1" dirty="0" smtClean="0">
                <a:solidFill>
                  <a:srgbClr val="000099"/>
                </a:solidFill>
                <a:latin typeface="Times New Roman" pitchFamily="18" charset="0"/>
              </a:rPr>
              <a:t> направляется через Финансовый </a:t>
            </a: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</a:rPr>
              <a:t>орган субъекта </a:t>
            </a:r>
            <a:r>
              <a:rPr lang="ru-RU" sz="2200" b="1" dirty="0" smtClean="0">
                <a:solidFill>
                  <a:srgbClr val="000099"/>
                </a:solidFill>
                <a:latin typeface="Times New Roman" pitchFamily="18" charset="0"/>
              </a:rPr>
              <a:t>РФ, который может </a:t>
            </a:r>
            <a:r>
              <a:rPr lang="ru-RU" sz="2200" b="1" dirty="0">
                <a:solidFill>
                  <a:srgbClr val="000099"/>
                </a:solidFill>
                <a:latin typeface="Times New Roman" pitchFamily="18" charset="0"/>
              </a:rPr>
              <a:t>осуществлять: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94172" y="2858232"/>
            <a:ext cx="3096344" cy="2304256"/>
          </a:xfrm>
          <a:prstGeom prst="rect">
            <a:avLst/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flatTx/>
          </a:bodyPr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обработку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</a:rPr>
              <a:t>информационного массива и в</a:t>
            </a:r>
            <a:r>
              <a:rPr lang="en-US" sz="2000" b="1" dirty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</a:rPr>
              <a:t>формате </a:t>
            </a:r>
            <a:r>
              <a:rPr lang="en-US" sz="2000" b="1" dirty="0" smtClean="0">
                <a:solidFill>
                  <a:srgbClr val="000099"/>
                </a:solidFill>
                <a:latin typeface="Times New Roman" pitchFamily="18" charset="0"/>
              </a:rPr>
              <a:t>Excel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endParaRPr lang="en-US" sz="2000" b="1" dirty="0">
              <a:solidFill>
                <a:srgbClr val="000099"/>
              </a:solidFill>
              <a:latin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доведение сведений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</a:rPr>
              <a:t>до местных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администраций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4014552" y="2871868"/>
            <a:ext cx="2808312" cy="2304256"/>
          </a:xfrm>
          <a:prstGeom prst="rect">
            <a:avLst/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flatTx/>
          </a:bodyPr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размещение 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</a:rPr>
              <a:t>д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анных информационного массива</a:t>
            </a:r>
          </a:p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</a:rPr>
              <a:t>на своем </a:t>
            </a:r>
            <a:endParaRPr lang="ru-RU" sz="2000" b="1" dirty="0" smtClean="0">
              <a:solidFill>
                <a:srgbClr val="000099"/>
              </a:solidFill>
              <a:latin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Интернет-сайте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7002884" y="2858232"/>
            <a:ext cx="3096344" cy="2331528"/>
          </a:xfrm>
          <a:prstGeom prst="rect">
            <a:avLst/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flatTx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</a:rPr>
              <a:t>п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одключение </a:t>
            </a:r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</a:rPr>
              <a:t>местных администраций 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</a:rPr>
              <a:t>к централизованной базе данных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субъекта РФ –</a:t>
            </a:r>
          </a:p>
          <a:p>
            <a:pPr algn="ctr"/>
            <a:r>
              <a:rPr lang="ru-RU" sz="2000" b="1" u="sng" dirty="0" smtClean="0">
                <a:solidFill>
                  <a:srgbClr val="FF0000"/>
                </a:solidFill>
                <a:latin typeface="Times New Roman" pitchFamily="18" charset="0"/>
              </a:rPr>
              <a:t>в Удмуртской Республике</a:t>
            </a:r>
            <a:endParaRPr lang="ru-RU" sz="2000" b="1" i="1" u="sng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1" name="Багетная рамка 10"/>
          <p:cNvSpPr/>
          <p:nvPr/>
        </p:nvSpPr>
        <p:spPr>
          <a:xfrm>
            <a:off x="2371000" y="5461002"/>
            <a:ext cx="5927207" cy="841307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000099"/>
                </a:solidFill>
                <a:latin typeface="Times New Roman" pitchFamily="18" charset="0"/>
              </a:rPr>
              <a:t>Направление статистической налоговой отчетности осуществляется:</a:t>
            </a:r>
            <a:endParaRPr lang="ru-RU" sz="22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2250356" y="2484487"/>
            <a:ext cx="0" cy="35693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346700" y="2484487"/>
            <a:ext cx="0" cy="35693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8382631" y="2498532"/>
            <a:ext cx="0" cy="35693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843" y="4918517"/>
            <a:ext cx="514393" cy="542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8471" y="4918517"/>
            <a:ext cx="514393" cy="542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9570" y="4918517"/>
            <a:ext cx="514393" cy="542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0436" y="4918517"/>
            <a:ext cx="504056" cy="531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5346700" y="6588943"/>
            <a:ext cx="4320480" cy="648072"/>
          </a:xfrm>
          <a:prstGeom prst="rect">
            <a:avLst/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flatTx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</a:rPr>
              <a:t>через официальный сайт ФНС </a:t>
            </a: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России - </a:t>
            </a:r>
            <a:r>
              <a:rPr lang="ru-RU" sz="2000" b="1" u="sng" dirty="0" smtClean="0">
                <a:solidFill>
                  <a:srgbClr val="FF0000"/>
                </a:solidFill>
                <a:latin typeface="Times New Roman" pitchFamily="18" charset="0"/>
              </a:rPr>
              <a:t>в </a:t>
            </a:r>
            <a:r>
              <a:rPr lang="ru-RU" sz="2000" b="1" u="sng" dirty="0">
                <a:solidFill>
                  <a:srgbClr val="FF0000"/>
                </a:solidFill>
                <a:latin typeface="Times New Roman" pitchFamily="18" charset="0"/>
              </a:rPr>
              <a:t>Удмуртской </a:t>
            </a:r>
            <a:r>
              <a:rPr lang="ru-RU" sz="2000" b="1" u="sng" dirty="0" smtClean="0">
                <a:solidFill>
                  <a:srgbClr val="FF0000"/>
                </a:solidFill>
                <a:latin typeface="Times New Roman" pitchFamily="18" charset="0"/>
              </a:rPr>
              <a:t>Республике</a:t>
            </a:r>
            <a:endParaRPr lang="ru-RU" sz="2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620840" y="6588943"/>
            <a:ext cx="3717748" cy="648072"/>
          </a:xfrm>
          <a:prstGeom prst="rect">
            <a:avLst/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flatTx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</a:rPr>
              <a:t>непосредственно налоговыми органами</a:t>
            </a:r>
          </a:p>
        </p:txBody>
      </p:sp>
      <p:cxnSp>
        <p:nvCxnSpPr>
          <p:cNvPr id="24" name="Прямая со стрелкой 23"/>
          <p:cNvCxnSpPr>
            <a:stCxn id="11" idx="4"/>
          </p:cNvCxnSpPr>
          <p:nvPr/>
        </p:nvCxnSpPr>
        <p:spPr>
          <a:xfrm flipH="1">
            <a:off x="1619607" y="5881656"/>
            <a:ext cx="751393" cy="7072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1" idx="0"/>
          </p:cNvCxnSpPr>
          <p:nvPr/>
        </p:nvCxnSpPr>
        <p:spPr>
          <a:xfrm>
            <a:off x="8298207" y="5881656"/>
            <a:ext cx="720901" cy="7072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95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3"/>
            <a:endParaRPr lang="ru-RU" dirty="0" smtClean="0"/>
          </a:p>
          <a:p>
            <a:pPr lvl="3"/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961196" y="552452"/>
            <a:ext cx="8581267" cy="923924"/>
          </a:xfr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600" dirty="0"/>
              <a:t>Динамика поступления </a:t>
            </a:r>
            <a:r>
              <a:rPr lang="ru-RU" sz="2600" dirty="0" smtClean="0"/>
              <a:t>доходов </a:t>
            </a:r>
            <a:r>
              <a:rPr lang="ru-RU" sz="2600" dirty="0"/>
              <a:t>в консолидированный бюджет </a:t>
            </a:r>
            <a:r>
              <a:rPr lang="ru-RU" sz="2600" dirty="0" smtClean="0"/>
              <a:t>Удмуртской Республики </a:t>
            </a:r>
            <a:r>
              <a:rPr lang="ru-RU" sz="2600" dirty="0"/>
              <a:t>за </a:t>
            </a:r>
            <a:r>
              <a:rPr lang="ru-RU" sz="2600" dirty="0" smtClean="0"/>
              <a:t>201</a:t>
            </a:r>
            <a:r>
              <a:rPr lang="en-US" sz="2600" dirty="0" smtClean="0"/>
              <a:t>5</a:t>
            </a:r>
            <a:r>
              <a:rPr lang="ru-RU" sz="2600" dirty="0" smtClean="0"/>
              <a:t>/201</a:t>
            </a:r>
            <a:r>
              <a:rPr lang="en-US" sz="2600" dirty="0" smtClean="0"/>
              <a:t>4</a:t>
            </a:r>
            <a:r>
              <a:rPr lang="ru-RU" sz="2600" dirty="0" smtClean="0"/>
              <a:t> </a:t>
            </a:r>
            <a:r>
              <a:rPr lang="ru-RU" sz="2600" dirty="0" err="1"/>
              <a:t>г.г</a:t>
            </a:r>
            <a:r>
              <a:rPr lang="ru-RU" sz="2600" dirty="0"/>
              <a:t>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graphicFrame>
        <p:nvGraphicFramePr>
          <p:cNvPr id="2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8619907"/>
              </p:ext>
            </p:extLst>
          </p:nvPr>
        </p:nvGraphicFramePr>
        <p:xfrm>
          <a:off x="644972" y="1476375"/>
          <a:ext cx="9109075" cy="5737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2970436" y="1810413"/>
            <a:ext cx="178242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b="1" dirty="0" smtClean="0">
                <a:solidFill>
                  <a:srgbClr val="000099"/>
                </a:solidFill>
                <a:latin typeface="+mj-lt"/>
              </a:rPr>
              <a:t>45 192</a:t>
            </a:r>
            <a:endParaRPr lang="ru-RU" sz="4000" b="1" dirty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6930876" y="1487247"/>
            <a:ext cx="158417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b="1" dirty="0" smtClean="0">
                <a:solidFill>
                  <a:srgbClr val="000099"/>
                </a:solidFill>
                <a:latin typeface="+mj-lt"/>
              </a:rPr>
              <a:t>47 357</a:t>
            </a:r>
            <a:endParaRPr lang="ru-RU" sz="4000" b="1" dirty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 flipV="1">
            <a:off x="5202684" y="2052438"/>
            <a:ext cx="1185168" cy="239787"/>
          </a:xfrm>
          <a:prstGeom prst="line">
            <a:avLst/>
          </a:prstGeom>
          <a:noFill/>
          <a:ln w="38100">
            <a:solidFill>
              <a:srgbClr val="110284"/>
            </a:solidFill>
            <a:round/>
            <a:headEnd type="oval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4923996" y="1490078"/>
            <a:ext cx="1646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4000" b="1" dirty="0">
                <a:solidFill>
                  <a:srgbClr val="110284"/>
                </a:solidFill>
                <a:latin typeface="+mj-lt"/>
              </a:rPr>
              <a:t>+ </a:t>
            </a:r>
            <a:r>
              <a:rPr lang="en-US" sz="4000" b="1" dirty="0" smtClean="0">
                <a:solidFill>
                  <a:srgbClr val="110284"/>
                </a:solidFill>
                <a:latin typeface="+mj-lt"/>
              </a:rPr>
              <a:t>4.8%</a:t>
            </a:r>
            <a:endParaRPr lang="ru-RU" sz="4000" b="1" dirty="0">
              <a:solidFill>
                <a:srgbClr val="110284"/>
              </a:solidFill>
              <a:latin typeface="+mj-lt"/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5106740" y="3564607"/>
            <a:ext cx="1281112" cy="58417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smtClean="0">
                <a:solidFill>
                  <a:schemeClr val="bg1"/>
                </a:solidFill>
              </a:rPr>
              <a:t>+5.0</a:t>
            </a:r>
            <a:r>
              <a:rPr lang="ru-RU" sz="2800" b="1" dirty="0" smtClean="0">
                <a:solidFill>
                  <a:schemeClr val="bg1"/>
                </a:solidFill>
              </a:rPr>
              <a:t>%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5106740" y="5436815"/>
            <a:ext cx="1281112" cy="615757"/>
          </a:xfrm>
          <a:prstGeom prst="rightArrow">
            <a:avLst/>
          </a:prstGeom>
          <a:solidFill>
            <a:srgbClr val="1A03C7"/>
          </a:solidFill>
          <a:ln>
            <a:solidFill>
              <a:srgbClr val="1A03C7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smtClean="0">
                <a:solidFill>
                  <a:schemeClr val="bg1"/>
                </a:solidFill>
              </a:rPr>
              <a:t>+</a:t>
            </a:r>
            <a:r>
              <a:rPr lang="en-US" sz="2800" b="1" dirty="0" smtClean="0">
                <a:solidFill>
                  <a:schemeClr val="bg1"/>
                </a:solidFill>
              </a:rPr>
              <a:t>4.0</a:t>
            </a:r>
            <a:r>
              <a:rPr lang="ru-RU" sz="2400" b="1" dirty="0" smtClean="0">
                <a:solidFill>
                  <a:schemeClr val="bg1"/>
                </a:solidFill>
              </a:rPr>
              <a:t>% 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81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3"/>
            <a:endParaRPr lang="ru-RU" dirty="0" smtClean="0"/>
          </a:p>
          <a:p>
            <a:pPr lvl="3"/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954212" y="540271"/>
            <a:ext cx="8581267" cy="1219199"/>
          </a:xfr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600" dirty="0" smtClean="0"/>
              <a:t>Прирост поступлений в местные бюджеты </a:t>
            </a:r>
            <a:r>
              <a:rPr lang="ru-RU" sz="2600" dirty="0"/>
              <a:t>в разрезе </a:t>
            </a:r>
            <a:r>
              <a:rPr lang="ru-RU" sz="2600" dirty="0" smtClean="0"/>
              <a:t>муниципальных районов и городов Удмуртской Республики в 201</a:t>
            </a:r>
            <a:r>
              <a:rPr lang="en-US" sz="2600" dirty="0" smtClean="0"/>
              <a:t>5 </a:t>
            </a:r>
            <a:r>
              <a:rPr lang="ru-RU" sz="2600" dirty="0" smtClean="0"/>
              <a:t>г. к 201</a:t>
            </a:r>
            <a:r>
              <a:rPr lang="en-US" sz="2600" dirty="0" smtClean="0"/>
              <a:t>4</a:t>
            </a:r>
            <a:r>
              <a:rPr lang="ru-RU" sz="2600" dirty="0" smtClean="0"/>
              <a:t> г.</a:t>
            </a:r>
            <a:endParaRPr lang="ru-RU" sz="26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graphicFrame>
        <p:nvGraphicFramePr>
          <p:cNvPr id="3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0133317"/>
              </p:ext>
            </p:extLst>
          </p:nvPr>
        </p:nvGraphicFramePr>
        <p:xfrm>
          <a:off x="288925" y="1692399"/>
          <a:ext cx="9564688" cy="5565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832923" y="1404367"/>
            <a:ext cx="360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 dirty="0">
                <a:solidFill>
                  <a:srgbClr val="110284"/>
                </a:solidFill>
                <a:latin typeface="+mj-lt"/>
              </a:rPr>
              <a:t>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3"/>
            <a:endParaRPr lang="ru-RU" dirty="0" smtClean="0"/>
          </a:p>
          <a:p>
            <a:pPr lvl="3"/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954212" y="540271"/>
            <a:ext cx="8581267" cy="1219199"/>
          </a:xfr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600" dirty="0" smtClean="0"/>
              <a:t>Прирост поступлений в местные бюджеты </a:t>
            </a:r>
            <a:r>
              <a:rPr lang="ru-RU" sz="2600" dirty="0"/>
              <a:t>в разрезе </a:t>
            </a:r>
            <a:r>
              <a:rPr lang="ru-RU" sz="2600" dirty="0" smtClean="0"/>
              <a:t>муниципальных районов и городов Удмуртской Республики в 201</a:t>
            </a:r>
            <a:r>
              <a:rPr lang="en-US" sz="2600" dirty="0" smtClean="0"/>
              <a:t>5 </a:t>
            </a:r>
            <a:r>
              <a:rPr lang="ru-RU" sz="2600" dirty="0" smtClean="0"/>
              <a:t>г. к 201</a:t>
            </a:r>
            <a:r>
              <a:rPr lang="en-US" sz="2600" dirty="0" smtClean="0"/>
              <a:t>4</a:t>
            </a:r>
            <a:r>
              <a:rPr lang="ru-RU" sz="2600" dirty="0" smtClean="0"/>
              <a:t> г.</a:t>
            </a:r>
            <a:endParaRPr lang="ru-RU" sz="26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ru-RU" dirty="0" smtClean="0"/>
              <a:t>4</a:t>
            </a:r>
            <a:endParaRPr lang="ru-RU" dirty="0"/>
          </a:p>
        </p:txBody>
      </p:sp>
      <p:graphicFrame>
        <p:nvGraphicFramePr>
          <p:cNvPr id="3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9560955"/>
              </p:ext>
            </p:extLst>
          </p:nvPr>
        </p:nvGraphicFramePr>
        <p:xfrm>
          <a:off x="500956" y="1657065"/>
          <a:ext cx="9187432" cy="5651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840098" y="1389571"/>
            <a:ext cx="360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 dirty="0">
                <a:solidFill>
                  <a:srgbClr val="110284"/>
                </a:solidFill>
                <a:latin typeface="+mj-lt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35054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70236" y="396256"/>
            <a:ext cx="8365243" cy="1152127"/>
          </a:xfr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ru-RU" sz="2800" dirty="0"/>
              <a:t>Основные направления деятельности Межведомственных Комиссий в текущем периоде: 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white"/>
                </a:solidFill>
              </a:rPr>
              <a:t>5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Багетная рамка 4"/>
          <p:cNvSpPr/>
          <p:nvPr/>
        </p:nvSpPr>
        <p:spPr>
          <a:xfrm>
            <a:off x="1674292" y="1476375"/>
            <a:ext cx="7632848" cy="3168352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5AA9"/>
                </a:solidFill>
              </a:rPr>
              <a:t>легализация трудовых отношений по налогоплательщикам, </a:t>
            </a:r>
            <a:r>
              <a:rPr lang="ru-RU" sz="2800" b="1" dirty="0" smtClean="0">
                <a:solidFill>
                  <a:srgbClr val="005AA9"/>
                </a:solidFill>
              </a:rPr>
              <a:t>осуществляю-</a:t>
            </a:r>
            <a:r>
              <a:rPr lang="ru-RU" sz="2800" b="1" dirty="0" err="1" smtClean="0">
                <a:solidFill>
                  <a:srgbClr val="005AA9"/>
                </a:solidFill>
              </a:rPr>
              <a:t>щим</a:t>
            </a:r>
            <a:r>
              <a:rPr lang="ru-RU" sz="2800" b="1" dirty="0" smtClean="0">
                <a:solidFill>
                  <a:srgbClr val="005AA9"/>
                </a:solidFill>
              </a:rPr>
              <a:t> </a:t>
            </a:r>
            <a:r>
              <a:rPr lang="ru-RU" sz="2800" b="1" dirty="0">
                <a:solidFill>
                  <a:srgbClr val="005AA9"/>
                </a:solidFill>
              </a:rPr>
              <a:t>деятельность, но не </a:t>
            </a:r>
            <a:r>
              <a:rPr lang="ru-RU" sz="2800" b="1" dirty="0" err="1" smtClean="0">
                <a:solidFill>
                  <a:srgbClr val="005AA9"/>
                </a:solidFill>
              </a:rPr>
              <a:t>представля-ющим</a:t>
            </a:r>
            <a:r>
              <a:rPr lang="ru-RU" sz="2800" b="1" dirty="0" smtClean="0">
                <a:solidFill>
                  <a:srgbClr val="005AA9"/>
                </a:solidFill>
              </a:rPr>
              <a:t> на своих сотрудников справки   ф. 2-НДФЛ</a:t>
            </a:r>
            <a:r>
              <a:rPr lang="ru-RU" sz="2800" b="1" dirty="0">
                <a:solidFill>
                  <a:srgbClr val="005AA9"/>
                </a:solidFill>
              </a:rPr>
              <a:t>;</a:t>
            </a:r>
          </a:p>
          <a:p>
            <a:pPr algn="ctr"/>
            <a:endParaRPr lang="ru-RU" sz="22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6" name="Багетная рамка 5"/>
          <p:cNvSpPr/>
          <p:nvPr/>
        </p:nvSpPr>
        <p:spPr>
          <a:xfrm>
            <a:off x="1711745" y="4788743"/>
            <a:ext cx="7632848" cy="1800200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5AA9"/>
                </a:solidFill>
              </a:rPr>
              <a:t>реагирование на жалобы работников о «теневой» зарплате.</a:t>
            </a:r>
          </a:p>
          <a:p>
            <a:pPr algn="ctr"/>
            <a:endParaRPr lang="ru-RU" sz="22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51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693820" y="6660951"/>
            <a:ext cx="725488" cy="696913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ts val="2400"/>
              </a:lnSpc>
              <a:defRPr/>
            </a:pPr>
            <a:r>
              <a:rPr lang="ru-RU" sz="2700" dirty="0" smtClean="0">
                <a:solidFill>
                  <a:schemeClr val="bg1"/>
                </a:solidFill>
              </a:rPr>
              <a:t>6</a:t>
            </a:r>
            <a:endParaRPr lang="ru-RU" sz="2700" dirty="0">
              <a:solidFill>
                <a:schemeClr val="bg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7" t="8785" r="4138" b="5742"/>
          <a:stretch/>
        </p:blipFill>
        <p:spPr bwMode="auto">
          <a:xfrm>
            <a:off x="882204" y="1172121"/>
            <a:ext cx="8811616" cy="6047780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Заголовок 9"/>
          <p:cNvSpPr>
            <a:spLocks noGrp="1"/>
          </p:cNvSpPr>
          <p:nvPr>
            <p:ph type="title"/>
          </p:nvPr>
        </p:nvSpPr>
        <p:spPr>
          <a:xfrm>
            <a:off x="954211" y="468313"/>
            <a:ext cx="8856985" cy="847725"/>
          </a:xfrm>
        </p:spPr>
        <p:txBody>
          <a:bodyPr>
            <a:normAutofit fontScale="90000"/>
          </a:bodyPr>
          <a:lstStyle/>
          <a:p>
            <a:pPr algn="ctr" defTabSz="1042988" fontAlgn="base">
              <a:spcAft>
                <a:spcPct val="0"/>
              </a:spcAft>
            </a:pPr>
            <a:r>
              <a:rPr lang="ru-RU" altLang="ru-RU" sz="3000" dirty="0" smtClean="0"/>
              <a:t>Аналитическое приложение</a:t>
            </a:r>
            <a:r>
              <a:rPr lang="en-US" altLang="ru-RU" sz="3000" dirty="0" smtClean="0"/>
              <a:t>                                             </a:t>
            </a:r>
            <a:r>
              <a:rPr lang="ru-RU" altLang="ru-RU" sz="3000" dirty="0" smtClean="0"/>
              <a:t>Анализ имущественных налогов</a:t>
            </a:r>
            <a:r>
              <a:rPr lang="en-US" altLang="ru-RU" sz="3000" dirty="0" smtClean="0"/>
              <a:t> </a:t>
            </a:r>
            <a:r>
              <a:rPr lang="en-US" altLang="ru-RU" sz="2800" i="1" dirty="0" smtClean="0">
                <a:solidFill>
                  <a:srgbClr val="C00000"/>
                </a:solidFill>
              </a:rPr>
              <a:t>http://ain.nalog.ru/ain/</a:t>
            </a:r>
            <a:r>
              <a:rPr lang="ru-RU" altLang="ru-RU" sz="2800" i="1" dirty="0" smtClean="0">
                <a:solidFill>
                  <a:srgbClr val="C00000"/>
                </a:solidFill>
              </a:rPr>
              <a:t/>
            </a:r>
            <a:br>
              <a:rPr lang="ru-RU" altLang="ru-RU" sz="2800" i="1" dirty="0" smtClean="0">
                <a:solidFill>
                  <a:srgbClr val="C00000"/>
                </a:solidFill>
              </a:rPr>
            </a:br>
            <a:endParaRPr lang="ru-RU" altLang="ru-RU" sz="28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89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70236" y="396256"/>
            <a:ext cx="8365243" cy="936103"/>
          </a:xfr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ru-RU" sz="2600" dirty="0" smtClean="0"/>
              <a:t>Совместные задачи  в рамках создания Ф</a:t>
            </a:r>
            <a:r>
              <a:rPr lang="ru-RU" sz="2800" dirty="0" smtClean="0"/>
              <a:t>едеральной </a:t>
            </a:r>
            <a:r>
              <a:rPr lang="ru-RU" sz="2800" dirty="0"/>
              <a:t>информационной адресной </a:t>
            </a:r>
            <a:r>
              <a:rPr lang="ru-RU" sz="2800" dirty="0" smtClean="0"/>
              <a:t>системы: 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white"/>
                </a:solidFill>
              </a:rPr>
              <a:t>7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Багетная рамка 4"/>
          <p:cNvSpPr/>
          <p:nvPr/>
        </p:nvSpPr>
        <p:spPr>
          <a:xfrm>
            <a:off x="884472" y="1404367"/>
            <a:ext cx="8856984" cy="3168352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b="1" dirty="0" smtClean="0">
              <a:solidFill>
                <a:srgbClr val="005AA9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5AA9"/>
                </a:solidFill>
              </a:rPr>
              <a:t>выявление </a:t>
            </a:r>
            <a:r>
              <a:rPr lang="ru-RU" sz="2400" b="1" dirty="0">
                <a:solidFill>
                  <a:srgbClr val="005AA9"/>
                </a:solidFill>
              </a:rPr>
              <a:t>отсутствующих адресов, как со стороны ФКУ Налог-Сервис по УР, так и со стороны органов местного самоуправления (например, при оказании муниципальных услуг по введению в эксплуатацию жилых домов частной застройки и многоквартирных домов) и их </a:t>
            </a:r>
            <a:r>
              <a:rPr lang="ru-RU" sz="2400" b="1" dirty="0" smtClean="0">
                <a:solidFill>
                  <a:srgbClr val="005AA9"/>
                </a:solidFill>
              </a:rPr>
              <a:t>введение </a:t>
            </a:r>
            <a:r>
              <a:rPr lang="ru-RU" sz="2400" b="1" dirty="0">
                <a:solidFill>
                  <a:srgbClr val="005AA9"/>
                </a:solidFill>
              </a:rPr>
              <a:t>в ГАР ФИАС;</a:t>
            </a:r>
          </a:p>
          <a:p>
            <a:pPr algn="ctr"/>
            <a:endParaRPr lang="ru-RU" sz="22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6" name="Багетная рамка 5"/>
          <p:cNvSpPr/>
          <p:nvPr/>
        </p:nvSpPr>
        <p:spPr>
          <a:xfrm>
            <a:off x="884472" y="4788743"/>
            <a:ext cx="8856984" cy="1584176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5AA9"/>
                </a:solidFill>
              </a:rPr>
              <a:t>активное проведение </a:t>
            </a:r>
            <a:r>
              <a:rPr lang="ru-RU" sz="2400" b="1" dirty="0">
                <a:solidFill>
                  <a:srgbClr val="005AA9"/>
                </a:solidFill>
              </a:rPr>
              <a:t>инвентаризации адресных элементов в ГАР ФИАС по территории города </a:t>
            </a:r>
            <a:r>
              <a:rPr lang="ru-RU" sz="2400" b="1" dirty="0" smtClean="0">
                <a:solidFill>
                  <a:srgbClr val="005AA9"/>
                </a:solidFill>
              </a:rPr>
              <a:t>Ижевска.</a:t>
            </a:r>
          </a:p>
          <a:p>
            <a:pPr algn="ctr"/>
            <a:endParaRPr lang="ru-RU" sz="22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05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8"/>
          <p:cNvSpPr>
            <a:spLocks noGrp="1"/>
          </p:cNvSpPr>
          <p:nvPr>
            <p:ph type="title"/>
          </p:nvPr>
        </p:nvSpPr>
        <p:spPr>
          <a:xfrm>
            <a:off x="977900" y="6350"/>
            <a:ext cx="8580438" cy="1219200"/>
          </a:xfrm>
        </p:spPr>
        <p:txBody>
          <a:bodyPr/>
          <a:lstStyle/>
          <a:p>
            <a:pPr algn="ctr" defTabSz="1042988" fontAlgn="base">
              <a:spcAft>
                <a:spcPct val="0"/>
              </a:spcAft>
            </a:pPr>
            <a:r>
              <a:rPr lang="ru-RU" altLang="ru-RU" sz="3000" smtClean="0"/>
              <a:t>Электронные сервисы сайта ФНС России</a:t>
            </a:r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734550" y="6661150"/>
            <a:ext cx="725488" cy="6969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04298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2700" dirty="0" smtClean="0">
                <a:solidFill>
                  <a:schemeClr val="bg1"/>
                </a:solidFill>
              </a:rPr>
              <a:t>8</a:t>
            </a:r>
            <a:endParaRPr lang="ru-RU" altLang="ru-RU" sz="2700" dirty="0" smtClean="0">
              <a:solidFill>
                <a:schemeClr val="bg1"/>
              </a:solidFill>
            </a:endParaRPr>
          </a:p>
        </p:txBody>
      </p:sp>
      <p:pic>
        <p:nvPicPr>
          <p:cNvPr id="28684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1" t="14979" r="14361" b="2922"/>
          <a:stretch/>
        </p:blipFill>
        <p:spPr bwMode="auto">
          <a:xfrm>
            <a:off x="810196" y="1044327"/>
            <a:ext cx="8856984" cy="6132986"/>
          </a:xfrm>
          <a:prstGeom prst="rect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8371036" y="3348582"/>
            <a:ext cx="1162472" cy="429037"/>
          </a:xfrm>
          <a:prstGeom prst="roundRect">
            <a:avLst>
              <a:gd name="adj" fmla="val 0"/>
            </a:avLst>
          </a:prstGeom>
          <a:noFill/>
          <a:ln>
            <a:solidFill>
              <a:srgbClr val="FF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трелка вправо 2"/>
          <p:cNvSpPr/>
          <p:nvPr/>
        </p:nvSpPr>
        <p:spPr>
          <a:xfrm>
            <a:off x="7506940" y="3348583"/>
            <a:ext cx="748853" cy="36521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43056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47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3"/>
            <a:endParaRPr lang="ru-RU" dirty="0" smtClean="0"/>
          </a:p>
          <a:p>
            <a:pPr lvl="3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81977" y="3549006"/>
            <a:ext cx="45294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3200" b="1" dirty="0">
                <a:solidFill>
                  <a:srgbClr val="034E93"/>
                </a:solidFill>
                <a:latin typeface="+mj-lt"/>
              </a:rPr>
              <a:t>Благодарю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76262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Present_FNS2012_A4</Template>
  <TotalTime>1877</TotalTime>
  <Words>355</Words>
  <Application>Microsoft Office PowerPoint</Application>
  <PresentationFormat>Произвольный</PresentationFormat>
  <Paragraphs>87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Present_FNS2012_A4</vt:lpstr>
      <vt:lpstr>«Итоги взаимодействия налоговых органов Удмуртской Республики с муниципальными образованиями за 2015 год и задачи на текущий период»</vt:lpstr>
      <vt:lpstr>Централизованное обеспечение информацией местных администраций</vt:lpstr>
      <vt:lpstr>Динамика поступления доходов в консолидированный бюджет Удмуртской Республики за 2015/2014 г.г. </vt:lpstr>
      <vt:lpstr>Прирост поступлений в местные бюджеты в разрезе муниципальных районов и городов Удмуртской Республики в 2015 г. к 2014 г.</vt:lpstr>
      <vt:lpstr>Прирост поступлений в местные бюджеты в разрезе муниципальных районов и городов Удмуртской Республики в 2015 г. к 2014 г.</vt:lpstr>
      <vt:lpstr> Основные направления деятельности Межведомственных Комиссий в текущем периоде:  </vt:lpstr>
      <vt:lpstr>Аналитическое приложение                                             Анализ имущественных налогов http://ain.nalog.ru/ain/ </vt:lpstr>
      <vt:lpstr> Совместные задачи  в рамках создания Федеральной информационной адресной системы:  </vt:lpstr>
      <vt:lpstr>Электронные сервисы сайта ФНС России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Сергеевна Чиркова</dc:creator>
  <cp:lastModifiedBy>Чиркова Анна Сергеевна</cp:lastModifiedBy>
  <cp:revision>280</cp:revision>
  <cp:lastPrinted>2013-02-26T06:57:14Z</cp:lastPrinted>
  <dcterms:created xsi:type="dcterms:W3CDTF">2013-02-13T05:53:22Z</dcterms:created>
  <dcterms:modified xsi:type="dcterms:W3CDTF">2016-03-16T05:47:04Z</dcterms:modified>
</cp:coreProperties>
</file>