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72" r:id="rId10"/>
    <p:sldId id="266" r:id="rId11"/>
    <p:sldId id="267" r:id="rId12"/>
    <p:sldId id="274" r:id="rId13"/>
    <p:sldId id="275" r:id="rId14"/>
    <p:sldId id="276" r:id="rId15"/>
    <p:sldId id="268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6812" autoAdjust="0"/>
  </p:normalViewPr>
  <p:slideViewPr>
    <p:cSldViewPr>
      <p:cViewPr varScale="1">
        <p:scale>
          <a:sx n="88" d="100"/>
          <a:sy n="88" d="100"/>
        </p:scale>
        <p:origin x="-146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5E045D-0172-496F-8839-05390ACB6E89}" type="doc">
      <dgm:prSet loTypeId="urn:microsoft.com/office/officeart/2005/8/layout/process1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A3378F-D2AF-44C3-974E-C4AF87D5BD72}">
      <dgm:prSet custT="1"/>
      <dgm:spPr/>
      <dgm:t>
        <a:bodyPr/>
        <a:lstStyle/>
        <a:p>
          <a:pPr rtl="0"/>
          <a:r>
            <a:rPr lang="ru-RU" sz="2000" dirty="0" smtClean="0"/>
            <a:t>Органам исполнительной власти Удмуртской Республики и органам местного самоуправления необходимо</a:t>
          </a:r>
          <a:endParaRPr lang="ru-RU" sz="2000" dirty="0"/>
        </a:p>
      </dgm:t>
    </dgm:pt>
    <dgm:pt modelId="{8921A3EC-F75C-432A-993B-07C42556C486}" type="parTrans" cxnId="{50F15150-9B78-4A13-92E9-D330E533EE56}">
      <dgm:prSet/>
      <dgm:spPr/>
      <dgm:t>
        <a:bodyPr/>
        <a:lstStyle/>
        <a:p>
          <a:endParaRPr lang="ru-RU"/>
        </a:p>
      </dgm:t>
    </dgm:pt>
    <dgm:pt modelId="{42232820-52E1-4DE9-9310-E305DE227BC4}" type="sibTrans" cxnId="{50F15150-9B78-4A13-92E9-D330E533EE56}">
      <dgm:prSet/>
      <dgm:spPr/>
      <dgm:t>
        <a:bodyPr/>
        <a:lstStyle/>
        <a:p>
          <a:endParaRPr lang="ru-RU"/>
        </a:p>
      </dgm:t>
    </dgm:pt>
    <dgm:pt modelId="{15BEF700-6EA8-4150-A62B-1775600965DC}">
      <dgm:prSet custT="1"/>
      <dgm:spPr/>
      <dgm:t>
        <a:bodyPr anchor="ctr"/>
        <a:lstStyle/>
        <a:p>
          <a:pPr algn="just" rtl="0">
            <a:lnSpc>
              <a:spcPts val="1000"/>
            </a:lnSpc>
          </a:pPr>
          <a:r>
            <a:rPr lang="ru-RU" sz="2000" i="1" dirty="0" smtClean="0"/>
            <a:t>- с</a:t>
          </a:r>
          <a:r>
            <a:rPr lang="ru-RU" sz="1900" i="1" dirty="0" smtClean="0"/>
            <a:t>оздать контрактную службу или </a:t>
          </a:r>
        </a:p>
        <a:p>
          <a:pPr algn="just" rtl="0">
            <a:lnSpc>
              <a:spcPts val="1000"/>
            </a:lnSpc>
          </a:pPr>
          <a:r>
            <a:rPr lang="ru-RU" sz="1900" i="1" dirty="0" smtClean="0"/>
            <a:t>назначить контрактного управляющего</a:t>
          </a:r>
        </a:p>
        <a:p>
          <a:pPr algn="just" rtl="0">
            <a:lnSpc>
              <a:spcPts val="1000"/>
            </a:lnSpc>
          </a:pPr>
          <a:r>
            <a:rPr lang="ru-RU" sz="1900" dirty="0" smtClean="0"/>
            <a:t>- </a:t>
          </a:r>
          <a:r>
            <a:rPr lang="ru-RU" sz="1900" i="1" dirty="0" smtClean="0"/>
            <a:t>по мере необходимости издавать</a:t>
          </a:r>
        </a:p>
        <a:p>
          <a:pPr algn="just" rtl="0">
            <a:lnSpc>
              <a:spcPts val="1000"/>
            </a:lnSpc>
          </a:pPr>
          <a:r>
            <a:rPr lang="ru-RU" sz="1900" i="1" dirty="0" smtClean="0"/>
            <a:t> собственные правовые акты по</a:t>
          </a:r>
        </a:p>
        <a:p>
          <a:pPr algn="just" rtl="0">
            <a:lnSpc>
              <a:spcPts val="1000"/>
            </a:lnSpc>
          </a:pPr>
          <a:r>
            <a:rPr lang="ru-RU" sz="1900" i="1" dirty="0" smtClean="0"/>
            <a:t> контрактной системе</a:t>
          </a:r>
        </a:p>
        <a:p>
          <a:pPr algn="just" rtl="0">
            <a:lnSpc>
              <a:spcPts val="1000"/>
            </a:lnSpc>
          </a:pPr>
          <a:r>
            <a:rPr lang="ru-RU" sz="1900" i="1" dirty="0" smtClean="0"/>
            <a:t>- утвердить (разработать) новые:</a:t>
          </a:r>
        </a:p>
        <a:p>
          <a:pPr algn="just" rtl="0">
            <a:lnSpc>
              <a:spcPts val="1000"/>
            </a:lnSpc>
          </a:pPr>
          <a:r>
            <a:rPr lang="ru-RU" sz="1900" dirty="0" smtClean="0"/>
            <a:t>положение о контрактной службе,</a:t>
          </a:r>
        </a:p>
        <a:p>
          <a:pPr algn="just" rtl="0">
            <a:lnSpc>
              <a:spcPts val="1000"/>
            </a:lnSpc>
          </a:pPr>
          <a:r>
            <a:rPr lang="ru-RU" sz="1900" dirty="0" smtClean="0"/>
            <a:t> контрактном управляющем</a:t>
          </a:r>
        </a:p>
        <a:p>
          <a:pPr algn="just" rtl="0">
            <a:lnSpc>
              <a:spcPts val="1000"/>
            </a:lnSpc>
          </a:pPr>
          <a:r>
            <a:rPr lang="ru-RU" sz="1900" dirty="0" smtClean="0"/>
            <a:t>положение о комиссии по осуществлению</a:t>
          </a:r>
        </a:p>
        <a:p>
          <a:pPr algn="just" rtl="0">
            <a:lnSpc>
              <a:spcPts val="1000"/>
            </a:lnSpc>
          </a:pPr>
          <a:r>
            <a:rPr lang="ru-RU" sz="1900" dirty="0" smtClean="0"/>
            <a:t> закупок</a:t>
          </a:r>
        </a:p>
        <a:p>
          <a:pPr algn="just" rtl="0">
            <a:lnSpc>
              <a:spcPts val="1000"/>
            </a:lnSpc>
          </a:pPr>
          <a:r>
            <a:rPr lang="ru-RU" sz="1900" dirty="0" smtClean="0"/>
            <a:t>должностные регламенты</a:t>
          </a:r>
        </a:p>
        <a:p>
          <a:pPr algn="just" rtl="0">
            <a:lnSpc>
              <a:spcPts val="1000"/>
            </a:lnSpc>
          </a:pPr>
          <a:r>
            <a:rPr lang="ru-RU" sz="1900" dirty="0" smtClean="0"/>
            <a:t>регламент взаимодействия комиссий</a:t>
          </a:r>
        </a:p>
        <a:p>
          <a:pPr algn="just" rtl="0">
            <a:lnSpc>
              <a:spcPts val="1000"/>
            </a:lnSpc>
          </a:pPr>
          <a:r>
            <a:rPr lang="ru-RU" sz="1900" dirty="0" smtClean="0"/>
            <a:t>формы извещений, документаций,</a:t>
          </a:r>
        </a:p>
        <a:p>
          <a:pPr algn="just" rtl="0">
            <a:lnSpc>
              <a:spcPts val="1000"/>
            </a:lnSpc>
          </a:pPr>
          <a:r>
            <a:rPr lang="ru-RU" sz="1900" dirty="0" smtClean="0"/>
            <a:t> протоколов</a:t>
          </a:r>
        </a:p>
        <a:p>
          <a:pPr algn="just" rtl="0">
            <a:lnSpc>
              <a:spcPts val="1000"/>
            </a:lnSpc>
          </a:pPr>
          <a:r>
            <a:rPr lang="ru-RU" sz="1900" dirty="0" smtClean="0"/>
            <a:t>формы технических заданий и контрактов</a:t>
          </a:r>
        </a:p>
        <a:p>
          <a:pPr algn="just" rtl="0">
            <a:lnSpc>
              <a:spcPts val="1000"/>
            </a:lnSpc>
          </a:pPr>
          <a:r>
            <a:rPr lang="ru-RU" sz="1900" dirty="0" smtClean="0"/>
            <a:t> (договоров)</a:t>
          </a:r>
          <a:endParaRPr lang="ru-RU" sz="1900" dirty="0"/>
        </a:p>
      </dgm:t>
    </dgm:pt>
    <dgm:pt modelId="{0CE4653F-F947-4F7F-A090-3636D2C9D6B4}" type="parTrans" cxnId="{D88F42B0-5246-4131-B26E-358610325D3E}">
      <dgm:prSet/>
      <dgm:spPr/>
      <dgm:t>
        <a:bodyPr/>
        <a:lstStyle/>
        <a:p>
          <a:endParaRPr lang="ru-RU"/>
        </a:p>
      </dgm:t>
    </dgm:pt>
    <dgm:pt modelId="{BB4ABCB5-5DB7-4EF1-A672-AE300C80AFDC}" type="sibTrans" cxnId="{D88F42B0-5246-4131-B26E-358610325D3E}">
      <dgm:prSet/>
      <dgm:spPr/>
      <dgm:t>
        <a:bodyPr/>
        <a:lstStyle/>
        <a:p>
          <a:endParaRPr lang="ru-RU"/>
        </a:p>
      </dgm:t>
    </dgm:pt>
    <dgm:pt modelId="{9E4AF789-9F24-491F-B499-0EFECDE1CDC7}" type="pres">
      <dgm:prSet presAssocID="{715E045D-0172-496F-8839-05390ACB6E8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A52E4B-C6CB-4F85-AD9E-740EF7BE7EF2}" type="pres">
      <dgm:prSet presAssocID="{1BA3378F-D2AF-44C3-974E-C4AF87D5BD72}" presName="node" presStyleLbl="node1" presStyleIdx="0" presStyleCnt="2" custScaleX="72808" custScaleY="73783" custLinFactNeighborX="4780" custLinFactNeighborY="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B0398F-C100-4C3D-BB12-33D22FE6E31C}" type="pres">
      <dgm:prSet presAssocID="{42232820-52E1-4DE9-9310-E305DE227BC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C35ACC31-7A72-4028-A445-02EBE429B85F}" type="pres">
      <dgm:prSet presAssocID="{42232820-52E1-4DE9-9310-E305DE227BC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970BF762-2EC8-463B-9E43-CCEE93FFE49A}" type="pres">
      <dgm:prSet presAssocID="{15BEF700-6EA8-4150-A62B-1775600965DC}" presName="node" presStyleLbl="node1" presStyleIdx="1" presStyleCnt="2" custScaleX="164174" custScaleY="1108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89D2B8-16E8-4790-B864-8F545AEABFC9}" type="presOf" srcId="{15BEF700-6EA8-4150-A62B-1775600965DC}" destId="{970BF762-2EC8-463B-9E43-CCEE93FFE49A}" srcOrd="0" destOrd="0" presId="urn:microsoft.com/office/officeart/2005/8/layout/process1"/>
    <dgm:cxn modelId="{50F15150-9B78-4A13-92E9-D330E533EE56}" srcId="{715E045D-0172-496F-8839-05390ACB6E89}" destId="{1BA3378F-D2AF-44C3-974E-C4AF87D5BD72}" srcOrd="0" destOrd="0" parTransId="{8921A3EC-F75C-432A-993B-07C42556C486}" sibTransId="{42232820-52E1-4DE9-9310-E305DE227BC4}"/>
    <dgm:cxn modelId="{20E2A1D5-75C0-46CF-803F-2565EB74E4A3}" type="presOf" srcId="{42232820-52E1-4DE9-9310-E305DE227BC4}" destId="{C35ACC31-7A72-4028-A445-02EBE429B85F}" srcOrd="1" destOrd="0" presId="urn:microsoft.com/office/officeart/2005/8/layout/process1"/>
    <dgm:cxn modelId="{519611AA-A397-4968-AD4D-F65866BE3C2D}" type="presOf" srcId="{42232820-52E1-4DE9-9310-E305DE227BC4}" destId="{4EB0398F-C100-4C3D-BB12-33D22FE6E31C}" srcOrd="0" destOrd="0" presId="urn:microsoft.com/office/officeart/2005/8/layout/process1"/>
    <dgm:cxn modelId="{BCD50E26-5189-4C98-8CE5-F4C70F3EE4A4}" type="presOf" srcId="{1BA3378F-D2AF-44C3-974E-C4AF87D5BD72}" destId="{14A52E4B-C6CB-4F85-AD9E-740EF7BE7EF2}" srcOrd="0" destOrd="0" presId="urn:microsoft.com/office/officeart/2005/8/layout/process1"/>
    <dgm:cxn modelId="{D88F42B0-5246-4131-B26E-358610325D3E}" srcId="{715E045D-0172-496F-8839-05390ACB6E89}" destId="{15BEF700-6EA8-4150-A62B-1775600965DC}" srcOrd="1" destOrd="0" parTransId="{0CE4653F-F947-4F7F-A090-3636D2C9D6B4}" sibTransId="{BB4ABCB5-5DB7-4EF1-A672-AE300C80AFDC}"/>
    <dgm:cxn modelId="{DAF36A46-F2D1-4019-B3BB-95E7F0E49F8F}" type="presOf" srcId="{715E045D-0172-496F-8839-05390ACB6E89}" destId="{9E4AF789-9F24-491F-B499-0EFECDE1CDC7}" srcOrd="0" destOrd="0" presId="urn:microsoft.com/office/officeart/2005/8/layout/process1"/>
    <dgm:cxn modelId="{DF2AEB7C-0948-4C4F-9DFC-0D37A0B6DFB2}" type="presParOf" srcId="{9E4AF789-9F24-491F-B499-0EFECDE1CDC7}" destId="{14A52E4B-C6CB-4F85-AD9E-740EF7BE7EF2}" srcOrd="0" destOrd="0" presId="urn:microsoft.com/office/officeart/2005/8/layout/process1"/>
    <dgm:cxn modelId="{0AD40DEA-E439-4E38-A1C9-FF933264B9C6}" type="presParOf" srcId="{9E4AF789-9F24-491F-B499-0EFECDE1CDC7}" destId="{4EB0398F-C100-4C3D-BB12-33D22FE6E31C}" srcOrd="1" destOrd="0" presId="urn:microsoft.com/office/officeart/2005/8/layout/process1"/>
    <dgm:cxn modelId="{5308C0FF-4350-485C-8542-9C8D84ED4B1C}" type="presParOf" srcId="{4EB0398F-C100-4C3D-BB12-33D22FE6E31C}" destId="{C35ACC31-7A72-4028-A445-02EBE429B85F}" srcOrd="0" destOrd="0" presId="urn:microsoft.com/office/officeart/2005/8/layout/process1"/>
    <dgm:cxn modelId="{056B1F58-8316-4FDD-AB51-98BF2078A7B3}" type="presParOf" srcId="{9E4AF789-9F24-491F-B499-0EFECDE1CDC7}" destId="{970BF762-2EC8-463B-9E43-CCEE93FFE49A}" srcOrd="2" destOrd="0" presId="urn:microsoft.com/office/officeart/2005/8/layout/process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5E045D-0172-496F-8839-05390ACB6E89}" type="doc">
      <dgm:prSet loTypeId="urn:microsoft.com/office/officeart/2005/8/layout/process1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A3378F-D2AF-44C3-974E-C4AF87D5BD72}">
      <dgm:prSet custT="1"/>
      <dgm:spPr/>
      <dgm:t>
        <a:bodyPr/>
        <a:lstStyle/>
        <a:p>
          <a:pPr rtl="0"/>
          <a:r>
            <a:rPr lang="ru-RU" sz="2000" dirty="0" smtClean="0"/>
            <a:t>Органам исполнительной власти Удмуртской Республики и органам местного самоуправления необходимо</a:t>
          </a:r>
          <a:endParaRPr lang="ru-RU" sz="2000" dirty="0"/>
        </a:p>
      </dgm:t>
    </dgm:pt>
    <dgm:pt modelId="{8921A3EC-F75C-432A-993B-07C42556C486}" type="parTrans" cxnId="{50F15150-9B78-4A13-92E9-D330E533EE56}">
      <dgm:prSet/>
      <dgm:spPr/>
      <dgm:t>
        <a:bodyPr/>
        <a:lstStyle/>
        <a:p>
          <a:endParaRPr lang="ru-RU"/>
        </a:p>
      </dgm:t>
    </dgm:pt>
    <dgm:pt modelId="{42232820-52E1-4DE9-9310-E305DE227BC4}" type="sibTrans" cxnId="{50F15150-9B78-4A13-92E9-D330E533EE56}">
      <dgm:prSet/>
      <dgm:spPr/>
      <dgm:t>
        <a:bodyPr/>
        <a:lstStyle/>
        <a:p>
          <a:endParaRPr lang="ru-RU"/>
        </a:p>
      </dgm:t>
    </dgm:pt>
    <dgm:pt modelId="{15BEF700-6EA8-4150-A62B-1775600965DC}">
      <dgm:prSet custT="1"/>
      <dgm:spPr/>
      <dgm:t>
        <a:bodyPr/>
        <a:lstStyle/>
        <a:p>
          <a:pPr rtl="0"/>
          <a:r>
            <a:rPr lang="ru-RU" sz="2000" dirty="0" smtClean="0"/>
            <a:t>направить сотрудников на обучение (до 01.01.2014) или переобучение (до 01.01.2016), так как согласно Закону № 44-ФЗ работники контрактной службы должны иметь высшее образование или дополнительное образование в сфере закупок (ВСЕ РАБОТНИКИ!!!)</a:t>
          </a:r>
          <a:endParaRPr lang="ru-RU" sz="2000" dirty="0"/>
        </a:p>
      </dgm:t>
    </dgm:pt>
    <dgm:pt modelId="{0CE4653F-F947-4F7F-A090-3636D2C9D6B4}" type="parTrans" cxnId="{D88F42B0-5246-4131-B26E-358610325D3E}">
      <dgm:prSet/>
      <dgm:spPr/>
      <dgm:t>
        <a:bodyPr/>
        <a:lstStyle/>
        <a:p>
          <a:endParaRPr lang="ru-RU"/>
        </a:p>
      </dgm:t>
    </dgm:pt>
    <dgm:pt modelId="{BB4ABCB5-5DB7-4EF1-A672-AE300C80AFDC}" type="sibTrans" cxnId="{D88F42B0-5246-4131-B26E-358610325D3E}">
      <dgm:prSet/>
      <dgm:spPr/>
      <dgm:t>
        <a:bodyPr/>
        <a:lstStyle/>
        <a:p>
          <a:endParaRPr lang="ru-RU"/>
        </a:p>
      </dgm:t>
    </dgm:pt>
    <dgm:pt modelId="{9E4AF789-9F24-491F-B499-0EFECDE1CDC7}" type="pres">
      <dgm:prSet presAssocID="{715E045D-0172-496F-8839-05390ACB6E8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A52E4B-C6CB-4F85-AD9E-740EF7BE7EF2}" type="pres">
      <dgm:prSet presAssocID="{1BA3378F-D2AF-44C3-974E-C4AF87D5BD72}" presName="node" presStyleLbl="node1" presStyleIdx="0" presStyleCnt="2" custScaleY="930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B0398F-C100-4C3D-BB12-33D22FE6E31C}" type="pres">
      <dgm:prSet presAssocID="{42232820-52E1-4DE9-9310-E305DE227BC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C35ACC31-7A72-4028-A445-02EBE429B85F}" type="pres">
      <dgm:prSet presAssocID="{42232820-52E1-4DE9-9310-E305DE227BC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970BF762-2EC8-463B-9E43-CCEE93FFE49A}" type="pres">
      <dgm:prSet presAssocID="{15BEF700-6EA8-4150-A62B-1775600965DC}" presName="node" presStyleLbl="node1" presStyleIdx="1" presStyleCnt="2" custScaleY="1285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DFC224-3292-4E1E-B80D-4B948C87FA01}" type="presOf" srcId="{1BA3378F-D2AF-44C3-974E-C4AF87D5BD72}" destId="{14A52E4B-C6CB-4F85-AD9E-740EF7BE7EF2}" srcOrd="0" destOrd="0" presId="urn:microsoft.com/office/officeart/2005/8/layout/process1"/>
    <dgm:cxn modelId="{D74DA3BD-E69D-4F38-B6BE-382548982269}" type="presOf" srcId="{15BEF700-6EA8-4150-A62B-1775600965DC}" destId="{970BF762-2EC8-463B-9E43-CCEE93FFE49A}" srcOrd="0" destOrd="0" presId="urn:microsoft.com/office/officeart/2005/8/layout/process1"/>
    <dgm:cxn modelId="{50F15150-9B78-4A13-92E9-D330E533EE56}" srcId="{715E045D-0172-496F-8839-05390ACB6E89}" destId="{1BA3378F-D2AF-44C3-974E-C4AF87D5BD72}" srcOrd="0" destOrd="0" parTransId="{8921A3EC-F75C-432A-993B-07C42556C486}" sibTransId="{42232820-52E1-4DE9-9310-E305DE227BC4}"/>
    <dgm:cxn modelId="{4D249947-313F-44D0-B1CD-96096D2080A1}" type="presOf" srcId="{42232820-52E1-4DE9-9310-E305DE227BC4}" destId="{4EB0398F-C100-4C3D-BB12-33D22FE6E31C}" srcOrd="0" destOrd="0" presId="urn:microsoft.com/office/officeart/2005/8/layout/process1"/>
    <dgm:cxn modelId="{A8922144-5540-4EB5-A0DE-EC21951D90C6}" type="presOf" srcId="{42232820-52E1-4DE9-9310-E305DE227BC4}" destId="{C35ACC31-7A72-4028-A445-02EBE429B85F}" srcOrd="1" destOrd="0" presId="urn:microsoft.com/office/officeart/2005/8/layout/process1"/>
    <dgm:cxn modelId="{D88F42B0-5246-4131-B26E-358610325D3E}" srcId="{715E045D-0172-496F-8839-05390ACB6E89}" destId="{15BEF700-6EA8-4150-A62B-1775600965DC}" srcOrd="1" destOrd="0" parTransId="{0CE4653F-F947-4F7F-A090-3636D2C9D6B4}" sibTransId="{BB4ABCB5-5DB7-4EF1-A672-AE300C80AFDC}"/>
    <dgm:cxn modelId="{C5B318F1-2CDB-4EE9-8E1A-B518C1D3DF41}" type="presOf" srcId="{715E045D-0172-496F-8839-05390ACB6E89}" destId="{9E4AF789-9F24-491F-B499-0EFECDE1CDC7}" srcOrd="0" destOrd="0" presId="urn:microsoft.com/office/officeart/2005/8/layout/process1"/>
    <dgm:cxn modelId="{95AD6917-6A8B-4B22-B841-E5CD65276BDC}" type="presParOf" srcId="{9E4AF789-9F24-491F-B499-0EFECDE1CDC7}" destId="{14A52E4B-C6CB-4F85-AD9E-740EF7BE7EF2}" srcOrd="0" destOrd="0" presId="urn:microsoft.com/office/officeart/2005/8/layout/process1"/>
    <dgm:cxn modelId="{A8F66449-C38B-462B-8837-E3EB43537EB2}" type="presParOf" srcId="{9E4AF789-9F24-491F-B499-0EFECDE1CDC7}" destId="{4EB0398F-C100-4C3D-BB12-33D22FE6E31C}" srcOrd="1" destOrd="0" presId="urn:microsoft.com/office/officeart/2005/8/layout/process1"/>
    <dgm:cxn modelId="{EEA58239-39DC-4F95-B67C-9DEC2D56F0DF}" type="presParOf" srcId="{4EB0398F-C100-4C3D-BB12-33D22FE6E31C}" destId="{C35ACC31-7A72-4028-A445-02EBE429B85F}" srcOrd="0" destOrd="0" presId="urn:microsoft.com/office/officeart/2005/8/layout/process1"/>
    <dgm:cxn modelId="{8A744FAB-D9D2-4C38-8C7A-1AE13A246009}" type="presParOf" srcId="{9E4AF789-9F24-491F-B499-0EFECDE1CDC7}" destId="{970BF762-2EC8-463B-9E43-CCEE93FFE49A}" srcOrd="2" destOrd="0" presId="urn:microsoft.com/office/officeart/2005/8/layout/process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14F11-4FA0-4923-B0E7-2F37841D250F}" type="datetimeFigureOut">
              <a:rPr lang="ru-RU" smtClean="0"/>
              <a:pPr/>
              <a:t>17.12.2013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9ECD6-8D32-4DC1-A0F6-5D4D7A293D1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50733-A689-4D24-A0C5-189222D56F0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50733-A689-4D24-A0C5-189222D56F0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9ECD6-8D32-4DC1-A0F6-5D4D7A293D1C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9ECD6-8D32-4DC1-A0F6-5D4D7A293D1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B5FB0-4788-4904-8BCE-878F6F4513AF}" type="datetime1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6B2DB-2119-4DF6-BFEA-AFD88FCBBAF2}" type="datetime1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75EB3-7B09-4602-996F-67860462A3F5}" type="datetime1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6C9E4-EBC5-4385-B67F-AB38B4DE00E2}" type="datetime1">
              <a:rPr lang="ru-RU" smtClean="0"/>
              <a:t>17.12.2013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72D96-9D29-4BAA-ABFE-C815760A8072}" type="datetime1">
              <a:rPr lang="ru-RU" smtClean="0"/>
              <a:t>17.12.2013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043FB-9A42-4A00-9612-BAED082441D8}" type="datetime1">
              <a:rPr lang="ru-RU" smtClean="0"/>
              <a:t>17.12.2013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759D-EAF1-4BE9-A017-6B60E3076948}" type="datetime1">
              <a:rPr lang="ru-RU" smtClean="0"/>
              <a:t>17.12.2013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64C08-927C-4B5A-AD8C-251B633374D9}" type="datetime1">
              <a:rPr lang="ru-RU" smtClean="0"/>
              <a:t>17.12.2013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7882-2805-41F0-97A8-B0092A944766}" type="datetime1">
              <a:rPr lang="ru-RU" smtClean="0"/>
              <a:t>17.12.2013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94C10-B0EE-495D-AC72-66C5954AC1F3}" type="datetime1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41E3D-F49C-430F-8B7B-8FD8B43AF59B}" type="datetime1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35D8D-1BCE-4C93-AFA9-F9AF9E4B9147}" type="datetime1">
              <a:rPr lang="ru-RU" smtClean="0"/>
              <a:t>17.12.2013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20713"/>
            <a:ext cx="9144000" cy="1295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600" dirty="0" smtClean="0"/>
              <a:t>Федеральный закон от 05.04.2013 № 44-ФЗ «О контрактной системе в сфере закупок товаров, работ, услуг для обеспечения государственных и муниципальных нужд»</a:t>
            </a:r>
            <a:endParaRPr lang="ru-RU" sz="2600" dirty="0"/>
          </a:p>
        </p:txBody>
      </p: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539750" y="2276475"/>
            <a:ext cx="813593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dirty="0" smtClean="0"/>
              <a:t>Основные полномочия финансовых органов в связи с переходом на контрактную систему</a:t>
            </a:r>
            <a:endParaRPr lang="ru-RU" sz="4800" dirty="0"/>
          </a:p>
        </p:txBody>
      </p:sp>
      <p:sp>
        <p:nvSpPr>
          <p:cNvPr id="10" name="Содержимое 9"/>
          <p:cNvSpPr>
            <a:spLocks noGrp="1"/>
          </p:cNvSpPr>
          <p:nvPr>
            <p:ph idx="4294967295"/>
          </p:nvPr>
        </p:nvSpPr>
        <p:spPr>
          <a:xfrm>
            <a:off x="214282" y="1571612"/>
            <a:ext cx="8786874" cy="4757738"/>
          </a:xfrm>
        </p:spPr>
        <p:txBody>
          <a:bodyPr>
            <a:normAutofit fontScale="77500" lnSpcReduction="20000"/>
          </a:bodyPr>
          <a:lstStyle/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r>
              <a:rPr lang="ru-RU" sz="2400" i="1" dirty="0" smtClean="0"/>
              <a:t>Заместитель министра финансов Удмуртской Республики - </a:t>
            </a:r>
          </a:p>
          <a:p>
            <a:pPr algn="r">
              <a:buNone/>
            </a:pPr>
            <a:r>
              <a:rPr lang="ru-RU" sz="2400" i="1" dirty="0" smtClean="0"/>
              <a:t>начальник Юридического управления</a:t>
            </a:r>
          </a:p>
          <a:p>
            <a:pPr algn="r">
              <a:buNone/>
            </a:pPr>
            <a:r>
              <a:rPr lang="ru-RU" sz="2400" i="1" dirty="0" smtClean="0"/>
              <a:t>Масленникова Галина Евгеньевна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20713"/>
            <a:ext cx="9144000" cy="1295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915988" y="714357"/>
            <a:ext cx="748982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Контроль в сфере закупок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(Глава 5 Закона № 44-ФЗ )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539750" y="2000240"/>
            <a:ext cx="8135938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Разграничение полномочий контролирующих органов</a:t>
            </a:r>
          </a:p>
          <a:p>
            <a:pPr algn="ctr"/>
            <a:endParaRPr lang="ru-RU" sz="2400" b="1" dirty="0" smtClean="0"/>
          </a:p>
          <a:p>
            <a:pPr algn="just"/>
            <a:r>
              <a:rPr lang="ru-RU" sz="2400" b="1" dirty="0" smtClean="0"/>
              <a:t> </a:t>
            </a:r>
            <a:r>
              <a:rPr lang="ru-RU" sz="2400" dirty="0" smtClean="0"/>
              <a:t>- </a:t>
            </a:r>
            <a:r>
              <a:rPr lang="ru-RU" sz="2000" dirty="0" smtClean="0"/>
              <a:t>федеральный орган исполнительной власти, </a:t>
            </a:r>
            <a:r>
              <a:rPr lang="ru-RU" sz="2000" u="sng" dirty="0" smtClean="0"/>
              <a:t>органы исполнительной власти субъектов РФ, органы местного самоуправления муниципального района (городского округа), уполномоченные на осуществление контроля в сфере закупок</a:t>
            </a:r>
            <a:r>
              <a:rPr lang="ru-RU" sz="2000" dirty="0" smtClean="0"/>
              <a:t>, </a:t>
            </a:r>
            <a:r>
              <a:rPr lang="ru-RU" sz="2000" dirty="0" err="1" smtClean="0"/>
              <a:t>Рособоронзаказ</a:t>
            </a:r>
            <a:r>
              <a:rPr lang="ru-RU" sz="2000" dirty="0" smtClean="0"/>
              <a:t>;</a:t>
            </a:r>
          </a:p>
          <a:p>
            <a:pPr algn="just"/>
            <a:endParaRPr lang="ru-RU" sz="2000" dirty="0" smtClean="0"/>
          </a:p>
          <a:p>
            <a:pPr algn="just">
              <a:buFontTx/>
              <a:buChar char="-"/>
            </a:pPr>
            <a:r>
              <a:rPr lang="ru-RU" sz="2000" dirty="0" smtClean="0"/>
              <a:t> Казначейство России, </a:t>
            </a:r>
            <a:r>
              <a:rPr lang="ru-RU" sz="2000" u="sng" dirty="0" smtClean="0"/>
              <a:t>финансовые органы субъектов РФ и муниципальных образований</a:t>
            </a:r>
            <a:r>
              <a:rPr lang="ru-RU" sz="2000" dirty="0" smtClean="0"/>
              <a:t>, органы управления государственными внебюджетными фондами;</a:t>
            </a:r>
          </a:p>
          <a:p>
            <a:pPr algn="just">
              <a:buFontTx/>
              <a:buChar char="-"/>
            </a:pPr>
            <a:endParaRPr lang="ru-RU" sz="2000" dirty="0" smtClean="0"/>
          </a:p>
          <a:p>
            <a:pPr algn="just">
              <a:buFontTx/>
              <a:buChar char="-"/>
            </a:pPr>
            <a:r>
              <a:rPr lang="ru-RU" sz="2000" b="1" u="sng" dirty="0" smtClean="0"/>
              <a:t> </a:t>
            </a:r>
            <a:r>
              <a:rPr lang="ru-RU" sz="2000" u="sng" dirty="0" smtClean="0"/>
              <a:t>органы внутреннего государственного и муниципального финансового контроля</a:t>
            </a:r>
            <a:r>
              <a:rPr lang="ru-RU" sz="2000" dirty="0" smtClean="0"/>
              <a:t>, определенные в соответствии с Бюджетным кодексом РФ</a:t>
            </a:r>
            <a:endParaRPr lang="ru-RU" sz="2400" b="1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20713"/>
            <a:ext cx="9144000" cy="1295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915988" y="642918"/>
            <a:ext cx="748982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Контроль в сфере закупок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(ч. 5 ст. 99 Закона № 44-ФЗ)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539750" y="2000240"/>
            <a:ext cx="813593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Финансовые органы субъектов РФ и муниципальных образований осуществляют контроль за:</a:t>
            </a:r>
          </a:p>
          <a:p>
            <a:pPr algn="ctr"/>
            <a:endParaRPr lang="ru-RU" sz="2400" dirty="0" smtClean="0"/>
          </a:p>
          <a:p>
            <a:pPr algn="just"/>
            <a:r>
              <a:rPr lang="ru-RU" sz="2000" dirty="0" smtClean="0"/>
              <a:t>1) соответствием информации об объеме финансового обеспечения, включенной в планы закупок, информации об объеме финансового обеспечения для осуществления закупок, утвержденном и доведенном до заказчика;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2) соответствием информации об идентификационных кодах закупок и об объеме финансового обеспечения для осуществления данных закупок</a:t>
            </a:r>
          </a:p>
          <a:p>
            <a:pPr algn="just"/>
            <a:endParaRPr lang="ru-RU" sz="2000" dirty="0" smtClean="0"/>
          </a:p>
          <a:p>
            <a:pPr algn="ctr"/>
            <a:r>
              <a:rPr lang="ru-RU" sz="2400" b="1" dirty="0" smtClean="0"/>
              <a:t>!!! Ч. 5 ст. 99 Закона № 44-ФЗ вступает в силу с 1 января 2016 года!!!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20713"/>
            <a:ext cx="9144000" cy="1295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915988" y="642918"/>
            <a:ext cx="748982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Контроль в сфере закупок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(ч. 6 ст. 99 Закона № 44-ФЗ)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500034" y="2571744"/>
            <a:ext cx="835824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3200" u="sng" dirty="0" smtClean="0"/>
              <a:t>	Порядок осуществления контроля финансовыми органами субъекта РФ и муниципальных образований</a:t>
            </a:r>
            <a:r>
              <a:rPr lang="ru-RU" sz="3200" dirty="0" smtClean="0"/>
              <a:t> и порядок действий органов контроля при выявлении несоответствия контролируемой  информации </a:t>
            </a:r>
            <a:r>
              <a:rPr lang="ru-RU" sz="3200" u="sng" dirty="0" smtClean="0"/>
              <a:t>устанавливается Правительством РФ</a:t>
            </a:r>
            <a:endParaRPr lang="ru-RU" sz="3200" u="sng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20713"/>
            <a:ext cx="9144000" cy="1295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915988" y="642918"/>
            <a:ext cx="748982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Контроль в сфере закупок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(ч. 8 ст. 99 Закона № 44-ФЗ)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539750" y="1928802"/>
            <a:ext cx="8135938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С 1 января 2014 года органы внутреннего государственного  (муниципального) финансового контроля осуществляют контроль в отношении:</a:t>
            </a:r>
          </a:p>
          <a:p>
            <a:pPr marL="342900" indent="-342900" algn="just">
              <a:buAutoNum type="arabicParenR"/>
            </a:pPr>
            <a:r>
              <a:rPr lang="ru-RU" dirty="0" smtClean="0"/>
              <a:t>нормирования в сфере закупок, предусмотренного статьей 19 Закона № 44-ФЗ, при планировании закупок;</a:t>
            </a:r>
          </a:p>
          <a:p>
            <a:pPr marL="342900" indent="-342900" algn="just">
              <a:buAutoNum type="arabicParenR"/>
            </a:pPr>
            <a:r>
              <a:rPr lang="ru-RU" dirty="0" smtClean="0"/>
              <a:t>определения и обоснования начальной (максимальной) цены контракта, цены контракта, заключаемого с ед. поставщиком (подрядчиком, исполнителем), при формировании планов-графиков;</a:t>
            </a:r>
          </a:p>
          <a:p>
            <a:pPr marL="342900" indent="-342900" algn="just">
              <a:buAutoNum type="arabicParenR"/>
            </a:pPr>
            <a:r>
              <a:rPr lang="ru-RU" dirty="0" smtClean="0"/>
              <a:t>применения заказчиком мер ответственности и совершения иных действий в случае нарушения поставщиком (подрядчиком, исполнителем) условий контракта;</a:t>
            </a:r>
          </a:p>
          <a:p>
            <a:pPr marL="342900" indent="-342900" algn="just">
              <a:buAutoNum type="arabicParenR"/>
            </a:pPr>
            <a:r>
              <a:rPr lang="ru-RU" dirty="0" smtClean="0"/>
              <a:t>соответствия поставленного товара, выполненной работы (ее результата) или оказанной услуги условиям контракта;</a:t>
            </a:r>
          </a:p>
          <a:p>
            <a:pPr marL="342900" indent="-342900" algn="just">
              <a:buAutoNum type="arabicParenR"/>
            </a:pPr>
            <a:r>
              <a:rPr lang="ru-RU" dirty="0" smtClean="0"/>
              <a:t>своевременности, полноты и достоверности отражения в документах учета поставленного товара, выполненной работы (ее результата) или оказанной услуги;</a:t>
            </a:r>
          </a:p>
          <a:p>
            <a:pPr marL="342900" indent="-342900" algn="just">
              <a:buAutoNum type="arabicParenR"/>
            </a:pPr>
            <a:r>
              <a:rPr lang="ru-RU" dirty="0" smtClean="0"/>
              <a:t>соответствия использования поставленного товара, выполненной работы (ее результата) или оказанной услуги целям осуществления закупки 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20713"/>
            <a:ext cx="9144000" cy="1295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915988" y="642918"/>
            <a:ext cx="748982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Контроль в сфере закупок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(ч. 8 ст. 99 Закона № 44-ФЗ)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539750" y="2276475"/>
            <a:ext cx="8135938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/>
              <a:t>С 1 января 2016 года органы внутреннего государственного (муниципального) финансового контроля осуществляют контроль в отношении:</a:t>
            </a:r>
          </a:p>
          <a:p>
            <a:pPr algn="ctr"/>
            <a:endParaRPr lang="ru-RU" sz="2400" b="1" dirty="0" smtClean="0"/>
          </a:p>
          <a:p>
            <a:pPr algn="just"/>
            <a:r>
              <a:rPr lang="ru-RU" sz="2000" dirty="0" smtClean="0"/>
              <a:t>соблюдения требования к обоснованию закупок, предусмотренных статьей 18 Закона № 44-ФЗ, при формировании планов закупок и обоснованности закупок </a:t>
            </a:r>
            <a:endParaRPr lang="ru-RU" sz="20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81804" y="6356350"/>
            <a:ext cx="2133600" cy="365125"/>
          </a:xfrm>
        </p:spPr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20713"/>
            <a:ext cx="9144000" cy="1295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915988" y="642918"/>
            <a:ext cx="748982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Контроль в сфере закупок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(ч. 11 ст. 99 Закона № 44-ФЗ)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539750" y="2000240"/>
            <a:ext cx="813593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u="sng" dirty="0" smtClean="0"/>
              <a:t>Порядок осуществления контроля органами внутреннего государственного (муниципального) финансового контроля </a:t>
            </a:r>
            <a:r>
              <a:rPr lang="ru-RU" sz="2000" dirty="0" smtClean="0"/>
              <a:t>устанавливается соответственно высшим </a:t>
            </a:r>
            <a:r>
              <a:rPr lang="ru-RU" sz="2000" u="sng" dirty="0" smtClean="0"/>
              <a:t>исполнительным органом государственной власти субъекта РФ и местной администрацией</a:t>
            </a:r>
            <a:r>
              <a:rPr lang="ru-RU" sz="2000" dirty="0" smtClean="0"/>
              <a:t>. Такой порядок предусматривает:</a:t>
            </a:r>
          </a:p>
          <a:p>
            <a:pPr algn="just">
              <a:buFontTx/>
              <a:buChar char="-"/>
            </a:pPr>
            <a:r>
              <a:rPr lang="ru-RU" dirty="0" smtClean="0"/>
              <a:t>основания, порядок организации, предмет, форму, сроки, периодичности проведения проверок субъектов контроля и оформление результатов таких проверок;</a:t>
            </a:r>
          </a:p>
          <a:p>
            <a:pPr algn="just">
              <a:buFontTx/>
              <a:buChar char="-"/>
            </a:pPr>
            <a:r>
              <a:rPr lang="ru-RU" dirty="0" smtClean="0"/>
              <a:t> порядок, сроки направления, исполнения, отмены предписаний органов контроля;</a:t>
            </a:r>
          </a:p>
          <a:p>
            <a:pPr algn="just">
              <a:buFontTx/>
              <a:buChar char="-"/>
            </a:pPr>
            <a:r>
              <a:rPr lang="ru-RU" dirty="0" smtClean="0"/>
              <a:t> перечень должностных лиц, уполномоченных на проведение проверок, их права, обязанности и ответственность;</a:t>
            </a:r>
          </a:p>
          <a:p>
            <a:pPr algn="just">
              <a:buFontTx/>
              <a:buChar char="-"/>
            </a:pPr>
            <a:r>
              <a:rPr lang="ru-RU" dirty="0" smtClean="0"/>
              <a:t>порядок действий органов контроля, их должностных лиц при неисполнении субъектами контроля предписаний органов контроля;</a:t>
            </a:r>
          </a:p>
          <a:p>
            <a:pPr algn="just">
              <a:buFontTx/>
              <a:buChar char="-"/>
            </a:pPr>
            <a:r>
              <a:rPr lang="ru-RU" dirty="0" smtClean="0"/>
              <a:t>порядок использования единой информационной системы 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7</a:t>
            </a:fld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20713"/>
            <a:ext cx="9144000" cy="1295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915988" y="500042"/>
            <a:ext cx="74898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Переход на контрактную систему</a:t>
            </a:r>
            <a:endParaRPr lang="ru-RU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214282" y="2000240"/>
          <a:ext cx="8786874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81804" y="6356350"/>
            <a:ext cx="2133600" cy="365125"/>
          </a:xfrm>
        </p:spPr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20713"/>
            <a:ext cx="9144000" cy="1295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915988" y="500042"/>
            <a:ext cx="74898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Переход на контрактную систему</a:t>
            </a:r>
            <a:endParaRPr lang="ru-RU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214282" y="2000240"/>
          <a:ext cx="8786874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20712"/>
            <a:ext cx="9144000" cy="159384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915988" y="642918"/>
            <a:ext cx="7489825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300" b="1" dirty="0" smtClean="0">
                <a:solidFill>
                  <a:schemeClr val="bg1"/>
                </a:solidFill>
              </a:rPr>
              <a:t>Федеральный закон от 23.07.2013 № 252-ФЗ «О внесении изменений в Бюджетный кодекс Российской Федерации и отдельные законодательные акты Российской Федерации»</a:t>
            </a:r>
            <a:endParaRPr lang="ru-RU" sz="2300" b="1" dirty="0">
              <a:solidFill>
                <a:schemeClr val="bg1"/>
              </a:solidFill>
            </a:endParaRPr>
          </a:p>
        </p:txBody>
      </p: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539750" y="2276475"/>
            <a:ext cx="8135938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dirty="0" smtClean="0"/>
              <a:t>Кодекс </a:t>
            </a:r>
          </a:p>
          <a:p>
            <a:pPr algn="ctr"/>
            <a:r>
              <a:rPr lang="ru-RU" sz="4800" dirty="0" smtClean="0"/>
              <a:t>Российской Федерации </a:t>
            </a:r>
          </a:p>
          <a:p>
            <a:pPr algn="ctr"/>
            <a:r>
              <a:rPr lang="ru-RU" sz="4800" dirty="0" smtClean="0"/>
              <a:t>об административных правонарушениях</a:t>
            </a:r>
          </a:p>
          <a:p>
            <a:pPr algn="ctr"/>
            <a:r>
              <a:rPr lang="ru-RU" sz="3600" dirty="0" smtClean="0"/>
              <a:t>(в редакции Закона № 252-ФЗ)</a:t>
            </a:r>
            <a:endParaRPr lang="ru-RU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20713"/>
            <a:ext cx="9144000" cy="1295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915988" y="642918"/>
            <a:ext cx="7489825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Изменения, внесенные в КоАП РФ </a:t>
            </a:r>
          </a:p>
          <a:p>
            <a:pPr algn="ctr"/>
            <a:r>
              <a:rPr lang="ru-RU" sz="3000" b="1" dirty="0" smtClean="0">
                <a:solidFill>
                  <a:schemeClr val="bg1"/>
                </a:solidFill>
              </a:rPr>
              <a:t>(в ред. 252-ФЗ)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285720" y="2000241"/>
            <a:ext cx="8572560" cy="632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3038" indent="-36513" algn="just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	Составы правонарушений сформулированы в более общем виде. Объединены воедино сходные по своим существенным признакам правонарушения, при этом перечень их является закрытым.</a:t>
            </a:r>
          </a:p>
          <a:p>
            <a:pPr marL="173038" indent="-36513" algn="just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		Нарушения бюджетного законодательства, за которые применяются административные наказания, сгруппированы следующим образом:</a:t>
            </a:r>
          </a:p>
          <a:p>
            <a:pPr marL="173038" indent="-36513" algn="just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нецелевое использование средств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бюджетов (ст. 15.14 КоАП РФ)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нарушения бюджетного законодательства, не связанные с нецелевым использованием средств бюджетов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(16 составов – ст. ст. 15.15 – 15.15.16 КоАП РФ)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ru-RU" dirty="0"/>
          </a:p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20712"/>
            <a:ext cx="9144000" cy="152240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915988" y="642918"/>
            <a:ext cx="748982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Ст. 15.14 КоАП РФ «Нецелевое использование бюджетных средств» (в ред. 252-ФЗ)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539750" y="2276475"/>
            <a:ext cx="8135938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Если такое действие не содержит уголовно наказуемого деяния, - </a:t>
            </a:r>
          </a:p>
          <a:p>
            <a:pPr>
              <a:buNone/>
            </a:pPr>
            <a:endParaRPr lang="ru-RU" sz="19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    влечет наложение штрафа на должностных лиц в размере от </a:t>
            </a:r>
            <a:r>
              <a:rPr lang="ru-RU" sz="1900" b="1" dirty="0" smtClean="0">
                <a:latin typeface="Arial" pitchFamily="34" charset="0"/>
                <a:cs typeface="Arial" pitchFamily="34" charset="0"/>
              </a:rPr>
              <a:t>25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тыс. до </a:t>
            </a:r>
            <a:r>
              <a:rPr lang="ru-RU" sz="1900" b="1" dirty="0" smtClean="0">
                <a:latin typeface="Arial" pitchFamily="34" charset="0"/>
                <a:cs typeface="Arial" pitchFamily="34" charset="0"/>
              </a:rPr>
              <a:t>50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тыс. рублей или дисквалификацию на срок от </a:t>
            </a:r>
            <a:r>
              <a:rPr lang="ru-RU" sz="1900" b="1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года до </a:t>
            </a:r>
            <a:r>
              <a:rPr lang="ru-RU" sz="1900" b="1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лет;</a:t>
            </a:r>
          </a:p>
          <a:p>
            <a:pPr algn="just">
              <a:buNone/>
            </a:pPr>
            <a:endParaRPr lang="ru-RU" sz="19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    на юридических лиц – от </a:t>
            </a:r>
            <a:r>
              <a:rPr lang="ru-RU" sz="1900" b="1" dirty="0" smtClean="0">
                <a:latin typeface="Arial" pitchFamily="34" charset="0"/>
                <a:cs typeface="Arial" pitchFamily="34" charset="0"/>
              </a:rPr>
              <a:t>5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до </a:t>
            </a:r>
            <a:r>
              <a:rPr lang="ru-RU" sz="1900" b="1" dirty="0" smtClean="0">
                <a:latin typeface="Arial" pitchFamily="34" charset="0"/>
                <a:cs typeface="Arial" pitchFamily="34" charset="0"/>
              </a:rPr>
              <a:t>25 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процентов суммы средств, полученных из бюджета бюджетной системы Российской Федерации, использованных не по целевому назначению.</a:t>
            </a:r>
          </a:p>
          <a:p>
            <a:pPr>
              <a:buNone/>
            </a:pPr>
            <a:endParaRPr lang="ru-RU" sz="19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ru-RU" sz="19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ru-RU" sz="1900" i="1" dirty="0" smtClean="0">
                <a:latin typeface="Arial" pitchFamily="34" charset="0"/>
                <a:cs typeface="Arial" pitchFamily="34" charset="0"/>
              </a:rPr>
              <a:t>!!!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900" i="1" dirty="0" smtClean="0">
                <a:latin typeface="Arial" pitchFamily="34" charset="0"/>
                <a:cs typeface="Arial" pitchFamily="34" charset="0"/>
              </a:rPr>
              <a:t>При этом согласно ст. 285.1 «Нецелевое расходование бюджетных средств» УК РФ крупным размером признается сумма бюджетных средств, превышающая </a:t>
            </a:r>
            <a:r>
              <a:rPr lang="ru-RU" sz="1900" b="1" i="1" dirty="0" smtClean="0">
                <a:latin typeface="Arial" pitchFamily="34" charset="0"/>
                <a:cs typeface="Arial" pitchFamily="34" charset="0"/>
              </a:rPr>
              <a:t>1,5 </a:t>
            </a:r>
            <a:r>
              <a:rPr lang="ru-RU" sz="1900" i="1" dirty="0" smtClean="0">
                <a:latin typeface="Arial" pitchFamily="34" charset="0"/>
                <a:cs typeface="Arial" pitchFamily="34" charset="0"/>
              </a:rPr>
              <a:t>млн. руб., а особо крупным размером – </a:t>
            </a:r>
            <a:r>
              <a:rPr lang="ru-RU" sz="1900" b="1" i="1" dirty="0" smtClean="0">
                <a:latin typeface="Arial" pitchFamily="34" charset="0"/>
                <a:cs typeface="Arial" pitchFamily="34" charset="0"/>
              </a:rPr>
              <a:t>7.5 </a:t>
            </a:r>
            <a:r>
              <a:rPr lang="ru-RU" sz="1900" i="1" dirty="0" smtClean="0">
                <a:latin typeface="Arial" pitchFamily="34" charset="0"/>
                <a:cs typeface="Arial" pitchFamily="34" charset="0"/>
              </a:rPr>
              <a:t>млн. руб.</a:t>
            </a:r>
            <a:endParaRPr lang="ru-RU" sz="1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571480"/>
            <a:ext cx="9144000" cy="1366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915988" y="500042"/>
            <a:ext cx="7489825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</a:rPr>
              <a:t>Нарушения  бюджетного законодательства, не связанные с нецелевым использованием средств бюджетов (ст.ст. 15.15-15.15.16 КоАП РФ) </a:t>
            </a:r>
            <a:endParaRPr lang="ru-RU" sz="2600" b="1" dirty="0" smtClean="0">
              <a:solidFill>
                <a:schemeClr val="bg1"/>
              </a:solidFill>
            </a:endParaRPr>
          </a:p>
        </p:txBody>
      </p: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285720" y="2000241"/>
            <a:ext cx="8572560" cy="675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евозврат либо несвоевременный возврат бюджетного кредита;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еперечисление либо несвоевременное перечисление платы за пользование бюджетным кредитом;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арушение условий предоставления бюджетного кредита;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арушение условий предоставления межбюджетных трансфертов;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арушение условий предоставления бюджетных инвестиций;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арушение условий предоставления субсидий;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арушение порядка представления бюджетной отчетности;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арушение порядка составления, утверждения и ведения бюджетных смет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ru-RU" dirty="0"/>
          </a:p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571480"/>
            <a:ext cx="9144000" cy="136683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915988" y="500042"/>
            <a:ext cx="7489825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</a:rPr>
              <a:t>Нарушения  бюджетного законодательства, не связанные с нецелевым использованием средств бюджетов (ст.ст. 15.15-15.15.16 КоАП РФ) </a:t>
            </a:r>
            <a:endParaRPr lang="ru-RU" sz="2600" b="1" dirty="0" smtClean="0">
              <a:solidFill>
                <a:schemeClr val="bg1"/>
              </a:solidFill>
            </a:endParaRPr>
          </a:p>
        </p:txBody>
      </p: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285720" y="2000241"/>
            <a:ext cx="8572560" cy="675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арушение запрета на предоставление бюджетных кредитов и (или) субсидий;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есоответствие бюджетной росписи сводной бюджетной роспи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си;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арушение порядка принятия бюджетных обязательств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арушение запрета на размещение бюджетных средств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арушение сроков обслуживания и погашения государственного (муниципального) долга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арушение срока направления информации о результатах рассмотрения дела в суде;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арушение порядка формирования государственного (муниципального) задания;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арушение исполнения платежных документов и представления органа Федерального казначейства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ru-RU" dirty="0"/>
          </a:p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14</a:t>
            </a:fld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42918"/>
            <a:ext cx="9144000" cy="150019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915988" y="642918"/>
            <a:ext cx="748982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Усиление административных наказаний за нарушение бюджетного законодательства Российской Федерации (в ред. 252-ФЗ)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539750" y="2143116"/>
            <a:ext cx="8135938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Предусматривается фиксированный размер штрафа для должностных лиц, не превышающий действующий максимальный размер – 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50 тыс. рублей;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Административные штрафы для юридических лиц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устанавливаются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 процентном отношении к сумме бюджетных средств, использованных с нарушением бюджетного законодательства. При этом устанавливается минимальный и максимальный размер такого кратного штрафа – 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 5 до 25 процентов;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Наказание в виде 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дисквалификации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закрепленное в КоАП РФ распространено также в отношении нарушений бюджетного законодательства. </a:t>
            </a:r>
          </a:p>
          <a:p>
            <a:pPr marL="273600" indent="-273600" algn="just">
              <a:buClr>
                <a:srgbClr val="FF0000"/>
              </a:buCl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  За нецелевое использование бюджетных средств на срок от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года до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лет, за иные административные правонарушения в области бюджетного законодательства – от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года до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2 лет.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15</a:t>
            </a:fld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642918"/>
            <a:ext cx="9144000" cy="1295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500034" y="2928934"/>
            <a:ext cx="813593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6600" i="1" dirty="0" smtClean="0"/>
              <a:t>Спасибо за внимание!</a:t>
            </a:r>
            <a:endParaRPr lang="ru-RU" sz="66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1169</Words>
  <PresentationFormat>Экран (4:3)</PresentationFormat>
  <Paragraphs>172</Paragraphs>
  <Slides>16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Акмалова Ксения Владимировна</dc:creator>
  <cp:lastModifiedBy>akmalova</cp:lastModifiedBy>
  <cp:revision>40</cp:revision>
  <dcterms:created xsi:type="dcterms:W3CDTF">2013-12-05T12:37:18Z</dcterms:created>
  <dcterms:modified xsi:type="dcterms:W3CDTF">2013-12-17T12:20:24Z</dcterms:modified>
</cp:coreProperties>
</file>