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87" r:id="rId2"/>
  </p:sldMasterIdLst>
  <p:notesMasterIdLst>
    <p:notesMasterId r:id="rId6"/>
  </p:notesMasterIdLst>
  <p:sldIdLst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8E669EA-5180-41E2-A3F5-55CF22474125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A68EEE7-2DFB-4C5A-8337-9038F15D7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2610F23-8C39-4B06-BE9C-8D728C495ADD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40216EB-BBFC-4F08-ABCF-48B409015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5EE14-6AB6-465E-B0B8-CA76EBE8E544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8714E-9EE8-4A19-85CD-436F81CB75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02FA49-E1FB-4BA8-8BC9-7E5F582AB654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A11F69-6857-4C39-9535-53A682649E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DAB9FB-FA15-492F-BFC5-4BD960F32DDB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61F239B-40A4-412A-81FA-02CA83507C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32627D-08C8-4CA7-B1E8-AAFEE53CC403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9F8046-537D-48B7-8AEB-A44F52A5E2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2D114D-A9EC-4D07-A3D7-7971FD881E61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79777F-18AC-4B04-973F-8B2A8C5B32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EA7BE-507D-4747-9290-2D889E543660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6DC94-3E02-4433-A051-A3C3DC5E5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A2648A-F015-4ED5-837B-11A65F717DEB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EF02EA-0984-4339-9DA2-D1F31223C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119EC05-1019-4549-8331-2E1AFF706284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3202315-6BEF-4DC9-9FFB-B577DED60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D790C-FDEE-4D9E-AB28-BFE03AF73400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2B703-B2A6-4C8F-9C26-D41BB25143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B9F03-16D3-436C-8443-4B1683A13EA8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7E87-B21C-488E-A177-A9DFD0A21E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C8385-147F-4C7F-A01A-C211CBD59FEC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195B5-19F7-4B8C-B8E8-E26147340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BA1FA-2A6A-451C-AC6A-F8ADE75A536F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17931-FE0B-44F9-94EE-784E861AC0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9D7C8-7C34-4668-8A1D-4E7089A97D74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F2CCA-285E-4FD3-8AD4-FF85CAF471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7C128-7AE4-45A4-8FAA-F713FDDB5B18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D2E06-2644-4602-BCC1-B6963EDE1A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6304B-7AED-436F-8881-FE97F17ACF25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91787-66CD-441F-A674-41DE99EAEC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2935C-1D4E-4927-AF3A-4BEEF97BACFE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6755E-8785-4F5B-B03C-4465C727DE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D4D74-AEC2-4FBD-93F8-6F311F2770F6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11238-C485-47B6-ABCD-E9A50CA93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38BBD-0F61-453E-8D99-B47690A3CA85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60638-9233-4388-9E29-8288FBD8C2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D52C4-BEBD-4B07-8D4B-9CADC68BFA0E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5FBEB-AF18-48B4-8D80-E66777C77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0D1AF-9E12-4DD8-87A8-5D6857D19BF8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ECD71-FB09-4A82-8106-B1B43AA64F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6A9F8-5F10-4AEB-A756-6F484C5918DE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0C671-D458-419C-BBB4-991D3E5EFC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295400"/>
            <a:ext cx="7772400" cy="4648200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90EC2-B667-41CE-987B-FE0203B4DBC4}" type="datetime1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B7B34-2256-4A77-A05E-2A453305BF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295400"/>
            <a:ext cx="7772400" cy="46482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969FE-BC79-454F-AE25-84034F479103}" type="datetime1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BB025-4A15-4B05-9B90-CC7670EAAF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9705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BB12337-D038-475E-992F-AA4DE198107F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C121FA28-691D-40E8-9652-746C418630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697" r:id="rId2"/>
    <p:sldLayoutId id="2147483713" r:id="rId3"/>
    <p:sldLayoutId id="2147483714" r:id="rId4"/>
    <p:sldLayoutId id="2147483715" r:id="rId5"/>
    <p:sldLayoutId id="2147483716" r:id="rId6"/>
    <p:sldLayoutId id="2147483698" r:id="rId7"/>
    <p:sldLayoutId id="2147483717" r:id="rId8"/>
    <p:sldLayoutId id="2147483718" r:id="rId9"/>
    <p:sldLayoutId id="2147483699" r:id="rId10"/>
    <p:sldLayoutId id="214748370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35782E-B2E0-415D-8D37-FE942D83CB25}" type="datetimeFigureOut">
              <a:rPr lang="ru-RU"/>
              <a:pPr>
                <a:defRPr/>
              </a:pPr>
              <a:t>19.12.2013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686021-10F6-41E5-AEAE-D1A7257E2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9" r:id="rId12"/>
    <p:sldLayoutId id="2147483720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_____Microsoft_Office_Excel1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001000" cy="838200"/>
          </a:xfrm>
        </p:spPr>
        <p:txBody>
          <a:bodyPr/>
          <a:lstStyle/>
          <a:p>
            <a:r>
              <a:rPr lang="ru-RU" sz="2000" b="1" i="1" smtClean="0">
                <a:latin typeface="Times New Roman" pitchFamily="18" charset="0"/>
              </a:rPr>
              <a:t>Исполнение  налоговых и неналоговых доходов консолидированного бюджета МО «Кизнерский район»  </a:t>
            </a:r>
          </a:p>
        </p:txBody>
      </p:sp>
      <p:graphicFrame>
        <p:nvGraphicFramePr>
          <p:cNvPr id="73980" name="Group 252"/>
          <p:cNvGraphicFramePr>
            <a:graphicFrameLocks noGrp="1"/>
          </p:cNvGraphicFramePr>
          <p:nvPr/>
        </p:nvGraphicFramePr>
        <p:xfrm>
          <a:off x="323850" y="1412875"/>
          <a:ext cx="8639175" cy="4180079"/>
        </p:xfrm>
        <a:graphic>
          <a:graphicData uri="http://schemas.openxmlformats.org/drawingml/2006/table">
            <a:tbl>
              <a:tblPr/>
              <a:tblGrid>
                <a:gridCol w="3095625"/>
                <a:gridCol w="865188"/>
                <a:gridCol w="935037"/>
                <a:gridCol w="865188"/>
                <a:gridCol w="863600"/>
                <a:gridCol w="936625"/>
                <a:gridCol w="1077912"/>
              </a:tblGrid>
              <a:tr h="2905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Наименование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2009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2010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2011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2012 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2013 г.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(оценка)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Темп роста к уровню 2009 года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Налоговые и неналоговые доходы всего, в том числе: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62 943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67 383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76 385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103 751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109 270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173,6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Налог на доходы физических лиц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47 233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47 992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58 318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81 724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89 800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190,1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Налоги на совокупный доход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3 136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3 678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4 428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5 822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5 480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174,7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Налог на имущество физ. лиц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1 925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1 552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1 998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109,1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</a:tr>
              <a:tr h="1793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Земельный налог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2 216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3 816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2 950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3 844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2 900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130,9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Государственная пошлина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1 309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3 367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3 339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1 050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3 057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4 268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3 229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4 032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4 100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134,1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Плата за негативное  воздействие на окружающую среду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1 277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1 364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1 324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230,6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1 338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130,3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B7E6"/>
                    </a:solidFill>
                  </a:tcPr>
                </a:tc>
              </a:tr>
            </a:tbl>
          </a:graphicData>
        </a:graphic>
      </p:graphicFrame>
      <p:sp>
        <p:nvSpPr>
          <p:cNvPr id="1120" name="WordArt 2"/>
          <p:cNvSpPr>
            <a:spLocks noChangeArrowheads="1" noChangeShapeType="1" noTextEdit="1"/>
          </p:cNvSpPr>
          <p:nvPr/>
        </p:nvSpPr>
        <p:spPr bwMode="auto">
          <a:xfrm>
            <a:off x="3779838" y="0"/>
            <a:ext cx="5219700" cy="188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i="1" kern="10" spc="180">
                <a:ln w="9525">
                  <a:solidFill>
                    <a:srgbClr val="80808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Times New Roman"/>
                <a:cs typeface="Times New Roman"/>
              </a:rPr>
              <a:t>Управление финансов Администрации МО «Кизнерский район»</a:t>
            </a:r>
          </a:p>
        </p:txBody>
      </p:sp>
      <p:sp>
        <p:nvSpPr>
          <p:cNvPr id="1121" name="Rectangle 95"/>
          <p:cNvSpPr>
            <a:spLocks noChangeArrowheads="1"/>
          </p:cNvSpPr>
          <p:nvPr/>
        </p:nvSpPr>
        <p:spPr bwMode="auto">
          <a:xfrm>
            <a:off x="0" y="0"/>
            <a:ext cx="1042988" cy="242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3600" tIns="10800" rIns="18000" bIns="10800" anchor="b">
            <a:spAutoFit/>
          </a:bodyPr>
          <a:lstStyle/>
          <a:p>
            <a:pPr algn="r" eaLnBrk="0" hangingPunct="0">
              <a:lnSpc>
                <a:spcPct val="90000"/>
              </a:lnSpc>
            </a:pPr>
            <a:r>
              <a:rPr lang="ru-RU" sz="1400" i="1" u="sng">
                <a:latin typeface="Calibri" pitchFamily="34" charset="0"/>
              </a:rPr>
              <a:t>Слайд 1 </a:t>
            </a:r>
            <a:r>
              <a:rPr lang="ru-RU" sz="1600" b="1" i="1" u="sng">
                <a:latin typeface="Calibri" pitchFamily="34" charset="0"/>
              </a:rPr>
              <a:t> </a:t>
            </a:r>
            <a:endParaRPr lang="ru-RU" sz="1200" b="1" i="1" u="sng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95"/>
          <p:cNvSpPr>
            <a:spLocks noChangeArrowheads="1"/>
          </p:cNvSpPr>
          <p:nvPr/>
        </p:nvSpPr>
        <p:spPr bwMode="auto">
          <a:xfrm>
            <a:off x="0" y="549275"/>
            <a:ext cx="8964613" cy="647700"/>
          </a:xfrm>
          <a:prstGeom prst="rect">
            <a:avLst/>
          </a:prstGeom>
          <a:gradFill rotWithShape="0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 i="1">
                <a:solidFill>
                  <a:schemeClr val="tx2"/>
                </a:solidFill>
                <a:latin typeface="Times New Roman" pitchFamily="18" charset="0"/>
              </a:rPr>
              <a:t>Динамика поступления доходов в   консолидированный </a:t>
            </a:r>
          </a:p>
          <a:p>
            <a:pPr algn="ctr"/>
            <a:r>
              <a:rPr lang="ru-RU" sz="2400" b="1" i="1">
                <a:solidFill>
                  <a:schemeClr val="tx2"/>
                </a:solidFill>
                <a:latin typeface="Times New Roman" pitchFamily="18" charset="0"/>
              </a:rPr>
              <a:t>бюджет МО «Кизнерский район</a:t>
            </a:r>
            <a:r>
              <a:rPr lang="ru-RU" sz="2800" b="1">
                <a:solidFill>
                  <a:schemeClr val="tx2"/>
                </a:solidFill>
                <a:latin typeface="Times New Roman" pitchFamily="18" charset="0"/>
              </a:rPr>
              <a:t>»</a:t>
            </a:r>
          </a:p>
        </p:txBody>
      </p:sp>
      <p:sp>
        <p:nvSpPr>
          <p:cNvPr id="3077" name="Text Box 46"/>
          <p:cNvSpPr txBox="1">
            <a:spLocks noChangeArrowheads="1"/>
          </p:cNvSpPr>
          <p:nvPr/>
        </p:nvSpPr>
        <p:spPr bwMode="auto">
          <a:xfrm>
            <a:off x="285750" y="1360488"/>
            <a:ext cx="1928813" cy="338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>
                <a:latin typeface="Lucida Sans Unicode" pitchFamily="34" charset="0"/>
              </a:rPr>
              <a:t>          </a:t>
            </a:r>
            <a:r>
              <a:rPr lang="ru-RU" sz="1200" b="1">
                <a:latin typeface="Lucida Sans Unicode" pitchFamily="34" charset="0"/>
              </a:rPr>
              <a:t>Тыс. руб.</a:t>
            </a:r>
            <a:r>
              <a:rPr lang="ru-RU" sz="1600" b="1">
                <a:latin typeface="Lucida Sans Unicode" pitchFamily="34" charset="0"/>
              </a:rPr>
              <a:t> </a:t>
            </a:r>
            <a:endParaRPr lang="ru-RU" sz="1200" b="1">
              <a:latin typeface="Lucida Sans Unicode" pitchFamily="34" charset="0"/>
            </a:endParaRPr>
          </a:p>
        </p:txBody>
      </p:sp>
      <p:sp>
        <p:nvSpPr>
          <p:cNvPr id="3078" name="Rectangle 95"/>
          <p:cNvSpPr>
            <a:spLocks noChangeArrowheads="1"/>
          </p:cNvSpPr>
          <p:nvPr/>
        </p:nvSpPr>
        <p:spPr bwMode="auto">
          <a:xfrm>
            <a:off x="0" y="-6350"/>
            <a:ext cx="1042988" cy="249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3600" tIns="10800" rIns="18000" bIns="10800" anchor="b"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ru-RU" sz="1400" i="1" u="sng">
                <a:latin typeface="Lucida Sans Unicode" pitchFamily="34" charset="0"/>
              </a:rPr>
              <a:t>Слайд 2 </a:t>
            </a:r>
            <a:r>
              <a:rPr lang="ru-RU" sz="1600" b="1" i="1" u="sng">
                <a:latin typeface="Lucida Sans Unicode" pitchFamily="34" charset="0"/>
              </a:rPr>
              <a:t> </a:t>
            </a:r>
            <a:endParaRPr lang="ru-RU" sz="1200" b="1" i="1" u="sng">
              <a:latin typeface="Lucida Sans Unicode" pitchFamily="34" charset="0"/>
            </a:endParaRPr>
          </a:p>
        </p:txBody>
      </p:sp>
      <p:sp>
        <p:nvSpPr>
          <p:cNvPr id="3079" name="WordArt 2"/>
          <p:cNvSpPr>
            <a:spLocks noChangeArrowheads="1" noChangeShapeType="1" noTextEdit="1"/>
          </p:cNvSpPr>
          <p:nvPr/>
        </p:nvSpPr>
        <p:spPr bwMode="auto">
          <a:xfrm>
            <a:off x="3779838" y="0"/>
            <a:ext cx="5219700" cy="188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i="1" kern="10" spc="180">
                <a:ln w="9525">
                  <a:solidFill>
                    <a:srgbClr val="808080"/>
                  </a:solidFill>
                  <a:round/>
                  <a:headEnd/>
                  <a:tailEnd/>
                </a:ln>
                <a:latin typeface="Times New Roman"/>
                <a:cs typeface="Times New Roman"/>
              </a:rPr>
              <a:t>Управление финансов Администрации МО «Кизнерский район»</a:t>
            </a:r>
          </a:p>
        </p:txBody>
      </p:sp>
      <p:graphicFrame>
        <p:nvGraphicFramePr>
          <p:cNvPr id="3080" name="Object 13"/>
          <p:cNvGraphicFramePr>
            <a:graphicFrameLocks noChangeAspect="1"/>
          </p:cNvGraphicFramePr>
          <p:nvPr/>
        </p:nvGraphicFramePr>
        <p:xfrm>
          <a:off x="285750" y="1643063"/>
          <a:ext cx="8569325" cy="4711700"/>
        </p:xfrm>
        <a:graphic>
          <a:graphicData uri="http://schemas.openxmlformats.org/presentationml/2006/ole">
            <p:oleObj spid="_x0000_s3080" r:id="rId4" imgW="8571719" imgH="4706520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8001000" cy="8382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i="1" dirty="0" smtClean="0">
                <a:latin typeface="Times New Roman" pitchFamily="18" charset="0"/>
              </a:rPr>
              <a:t>Динамика расходов  консолидированного бюджета</a:t>
            </a:r>
            <a:br>
              <a:rPr lang="ru-RU" sz="2800" b="1" i="1" dirty="0" smtClean="0">
                <a:latin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</a:rPr>
              <a:t>МО «</a:t>
            </a:r>
            <a:r>
              <a:rPr lang="ru-RU" sz="2800" b="1" i="1" dirty="0" err="1" smtClean="0">
                <a:latin typeface="Times New Roman" pitchFamily="18" charset="0"/>
              </a:rPr>
              <a:t>Кизнерский</a:t>
            </a:r>
            <a:r>
              <a:rPr lang="ru-RU" sz="2800" b="1" i="1" dirty="0" smtClean="0">
                <a:latin typeface="Times New Roman" pitchFamily="18" charset="0"/>
              </a:rPr>
              <a:t> район»</a:t>
            </a:r>
          </a:p>
        </p:txBody>
      </p:sp>
      <p:graphicFrame>
        <p:nvGraphicFramePr>
          <p:cNvPr id="30725" name="Object 5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1547813" y="1628775"/>
          <a:ext cx="6134100" cy="4105275"/>
        </p:xfrm>
        <a:graphic>
          <a:graphicData uri="http://schemas.openxmlformats.org/presentationml/2006/ole">
            <p:oleObj spid="_x0000_s30725" name="Диаграмма" r:id="rId4" imgW="6134033" imgH="4105158" progId="MSGraph.Chart.8">
              <p:embed followColorScheme="full"/>
            </p:oleObj>
          </a:graphicData>
        </a:graphic>
      </p:graphicFrame>
      <p:sp>
        <p:nvSpPr>
          <p:cNvPr id="30728" name="Rectangle 95"/>
          <p:cNvSpPr>
            <a:spLocks noChangeArrowheads="1"/>
          </p:cNvSpPr>
          <p:nvPr/>
        </p:nvSpPr>
        <p:spPr bwMode="auto">
          <a:xfrm>
            <a:off x="0" y="0"/>
            <a:ext cx="1042988" cy="242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3600" tIns="10800" rIns="18000" bIns="10800" anchor="b">
            <a:spAutoFit/>
          </a:bodyPr>
          <a:lstStyle/>
          <a:p>
            <a:pPr algn="r" eaLnBrk="0" hangingPunct="0">
              <a:lnSpc>
                <a:spcPct val="90000"/>
              </a:lnSpc>
            </a:pPr>
            <a:r>
              <a:rPr lang="ru-RU" sz="1600" b="1" i="1" u="sng">
                <a:latin typeface="Calibri" pitchFamily="34" charset="0"/>
              </a:rPr>
              <a:t>Слайд 3 </a:t>
            </a:r>
            <a:endParaRPr lang="ru-RU" sz="1200" b="1" i="1" u="sng">
              <a:latin typeface="Calibri" pitchFamily="34" charset="0"/>
            </a:endParaRPr>
          </a:p>
        </p:txBody>
      </p:sp>
      <p:sp>
        <p:nvSpPr>
          <p:cNvPr id="30729" name="WordArt 2"/>
          <p:cNvSpPr>
            <a:spLocks noChangeArrowheads="1" noChangeShapeType="1" noTextEdit="1"/>
          </p:cNvSpPr>
          <p:nvPr/>
        </p:nvSpPr>
        <p:spPr bwMode="auto">
          <a:xfrm>
            <a:off x="3779838" y="0"/>
            <a:ext cx="5219700" cy="188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i="1" kern="10" spc="180">
                <a:ln w="9525">
                  <a:solidFill>
                    <a:srgbClr val="80808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Monotype Corsiva"/>
              </a:rPr>
              <a:t>Управление финансов Администрации МО «Кизнерский район»</a:t>
            </a:r>
          </a:p>
        </p:txBody>
      </p:sp>
      <p:sp>
        <p:nvSpPr>
          <p:cNvPr id="30730" name="Text Box 8"/>
          <p:cNvSpPr txBox="1">
            <a:spLocks noChangeArrowheads="1"/>
          </p:cNvSpPr>
          <p:nvPr/>
        </p:nvSpPr>
        <p:spPr bwMode="auto">
          <a:xfrm>
            <a:off x="1643063" y="1114425"/>
            <a:ext cx="1584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libri" pitchFamily="34" charset="0"/>
              </a:rPr>
              <a:t>млн.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277</TotalTime>
  <Words>235</Words>
  <Application>Microsoft Office PowerPoint</Application>
  <PresentationFormat>Экран (4:3)</PresentationFormat>
  <Paragraphs>96</Paragraphs>
  <Slides>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5" baseType="lpstr">
      <vt:lpstr>Lucida Sans Unicode</vt:lpstr>
      <vt:lpstr>Arial</vt:lpstr>
      <vt:lpstr>Wingdings 3</vt:lpstr>
      <vt:lpstr>Verdana</vt:lpstr>
      <vt:lpstr>Wingdings 2</vt:lpstr>
      <vt:lpstr>Calibri</vt:lpstr>
      <vt:lpstr>Times New Roman</vt:lpstr>
      <vt:lpstr>Tahoma</vt:lpstr>
      <vt:lpstr>Открытая</vt:lpstr>
      <vt:lpstr>Тема Office</vt:lpstr>
      <vt:lpstr>Диаграмма</vt:lpstr>
      <vt:lpstr>Диаграмма Microsoft Excel</vt:lpstr>
      <vt:lpstr>Исполнение  налоговых и неналоговых доходов консолидированного бюджета МО «Кизнерский район»  </vt:lpstr>
      <vt:lpstr>Слайд 2</vt:lpstr>
      <vt:lpstr>Динамика расходов  консолидированного бюджета МО «Кизнерский район»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Исполнение налоговых и неналоговых доходов бюджета МО «Кизнерский район»</dc:title>
  <dc:creator>Ющенко</dc:creator>
  <cp:lastModifiedBy>perevoshchiqova</cp:lastModifiedBy>
  <cp:revision>41</cp:revision>
  <dcterms:created xsi:type="dcterms:W3CDTF">2013-12-11T04:57:00Z</dcterms:created>
  <dcterms:modified xsi:type="dcterms:W3CDTF">2013-12-19T06:34:25Z</dcterms:modified>
</cp:coreProperties>
</file>