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49326-A535-466B-A521-20B83193E6B3}" type="datetimeFigureOut">
              <a:rPr lang="ru-RU" smtClean="0"/>
              <a:pPr/>
              <a:t>25.09.2013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D57B0-9354-43D8-948D-70FC2FD1488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7D57B0-9354-43D8-948D-70FC2FD1488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0D29B72-3B8A-48D1-B273-A98387BF06D4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0639E-D560-45D4-8825-468959901503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3A8E0-1026-45DC-A03A-8870248B0404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BB98-5DAA-49D2-A92A-0DD54FB96951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0A020BA-338B-4C3D-B11F-F470A629BC1B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7D3A68B-01CF-468D-9069-B6D042E1D054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0EA80-4F1F-4FED-ADBF-038D5BF41FA9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8489D-7D6E-4630-BA63-ACF67B6664DD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2F008-3B8C-418A-98F0-6A2A0552A4A8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BF6DD-34A3-4508-BFB9-DF6F0D7219C4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CBD2A-DCD7-4DB9-A327-FC9ECF1E9BF8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FC7DBB7-FAA0-423B-B900-8AF234B04BD0}" type="datetime1">
              <a:rPr lang="ru-RU" smtClean="0"/>
              <a:pPr/>
              <a:t>25.09.2013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8458200" cy="3107209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Вопросы размещения информации в Государственной информационной системе о государственных и муниципальных платежах (ГИС ГМП)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2553398"/>
          </a:xfrm>
        </p:spPr>
        <p:txBody>
          <a:bodyPr>
            <a:normAutofit/>
          </a:bodyPr>
          <a:lstStyle/>
          <a:p>
            <a:r>
              <a:rPr lang="ru-RU" dirty="0" smtClean="0"/>
              <a:t>Рязапов </a:t>
            </a:r>
            <a:r>
              <a:rPr lang="ru-RU" dirty="0" err="1" smtClean="0"/>
              <a:t>Рамиль</a:t>
            </a:r>
            <a:r>
              <a:rPr lang="ru-RU" dirty="0" smtClean="0"/>
              <a:t> </a:t>
            </a:r>
            <a:r>
              <a:rPr lang="ru-RU" dirty="0" err="1" smtClean="0"/>
              <a:t>Ирфанович</a:t>
            </a:r>
            <a:endParaRPr lang="ru-RU" dirty="0" smtClean="0"/>
          </a:p>
          <a:p>
            <a:r>
              <a:rPr lang="ru-RU" dirty="0" smtClean="0"/>
              <a:t>Министерство финансов Удмуртской Республики</a:t>
            </a:r>
          </a:p>
          <a:p>
            <a:r>
              <a:rPr lang="ru-RU" dirty="0" smtClean="0"/>
              <a:t>начальник Управления автоматизации 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940152" y="602128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г.Ижевск</a:t>
            </a:r>
          </a:p>
          <a:p>
            <a:pPr algn="ctr"/>
            <a:r>
              <a:rPr lang="en-US" dirty="0" smtClean="0">
                <a:solidFill>
                  <a:srgbClr val="FF0000"/>
                </a:solidFill>
              </a:rPr>
              <a:t>25</a:t>
            </a:r>
            <a:r>
              <a:rPr lang="ru-RU" dirty="0" smtClean="0">
                <a:solidFill>
                  <a:srgbClr val="FF0000"/>
                </a:solidFill>
              </a:rPr>
              <a:t> сентября 2013 года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Основные положения и нормативная база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Федеральный закон от 27.07.2010 года № 210-ФЗ «Об организации предоставления государственных и муниципальных услуг»</a:t>
            </a:r>
          </a:p>
          <a:p>
            <a:r>
              <a:rPr lang="ru-RU" dirty="0" smtClean="0"/>
              <a:t>Приказ Федерального казначейства от 30.11.2012 № 19н «Об утверждении Порядка ведения Государственной информационной системы государственных и муниципальных платежах»</a:t>
            </a:r>
          </a:p>
          <a:p>
            <a:r>
              <a:rPr lang="ru-RU" dirty="0" smtClean="0"/>
              <a:t>Письмо Минфина России №21-03-05/3693 от 13.02.2013 г. «О реализации федерального закона от 27 июня 2011 г. №162-ФЗ».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Дорожная карта по регистрации участников в Государственной информационной системе о государственных и муниципальных платежах (ГИС ГМП)</a:t>
            </a:r>
            <a:br>
              <a:rPr lang="ru-RU" sz="2400" dirty="0" smtClean="0"/>
            </a:br>
            <a:r>
              <a:rPr lang="ru-RU" sz="2400" dirty="0" smtClean="0"/>
              <a:t>	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2132856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24"/>
                <a:gridCol w="74991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№ шага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 действий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Подключение участника к системе межведомственного электронного взаимодействия (далее - СМЭВ).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участником сертификата ключа усиленной квалифицированной электронной подписи (ЭП) в аккредитованном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Минкомсвязь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России удостоверяющем центре.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Предоставление участником (организацией по месту своего нахождения) в территориальный орган Федерального казначейства Заявки на регистрацию в ГИС ГМП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участником необходимых работ, связанных с приведением используемых информационных систем в соответствие с форматами взаимодействия ГИС ГМП с информационными системами участников,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тестирования взаимодействия информационной системы участника с ГИС ГМП.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с ГИС ГМП в Удмуртской Республике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Распоряжение Правительства Удмуртской Республики № 318-р от 27 мая 2013 года</a:t>
            </a:r>
          </a:p>
          <a:p>
            <a:pPr>
              <a:buNone/>
            </a:pPr>
            <a:r>
              <a:rPr lang="ru-RU" u="sng" dirty="0" smtClean="0"/>
              <a:t>Межведомственная рабочая группа:</a:t>
            </a:r>
          </a:p>
          <a:p>
            <a:pPr>
              <a:buFontTx/>
              <a:buChar char="-"/>
            </a:pPr>
            <a:r>
              <a:rPr lang="ru-RU" sz="2400" dirty="0" smtClean="0"/>
              <a:t>Министерство финансов Удмуртской Республики;</a:t>
            </a:r>
          </a:p>
          <a:p>
            <a:pPr>
              <a:buFontTx/>
              <a:buChar char="-"/>
            </a:pPr>
            <a:r>
              <a:rPr lang="ru-RU" sz="2400" dirty="0" smtClean="0"/>
              <a:t>Министерство информатизации и связи Удмуртской Республики;</a:t>
            </a:r>
          </a:p>
          <a:p>
            <a:pPr>
              <a:buFontTx/>
              <a:buChar char="-"/>
            </a:pPr>
            <a:r>
              <a:rPr lang="ru-RU" sz="2400" dirty="0" smtClean="0"/>
              <a:t>Представители ФНС и Федерального казначейства;</a:t>
            </a:r>
          </a:p>
          <a:p>
            <a:pPr>
              <a:buFontTx/>
              <a:buChar char="-"/>
            </a:pPr>
            <a:r>
              <a:rPr lang="ru-RU" sz="2400" dirty="0" smtClean="0"/>
              <a:t>Представители ГРБС УР;</a:t>
            </a:r>
          </a:p>
          <a:p>
            <a:pPr>
              <a:buFontTx/>
              <a:buChar char="-"/>
            </a:pPr>
            <a:r>
              <a:rPr lang="ru-RU" sz="2400" dirty="0" smtClean="0"/>
              <a:t>Представители муниципальных образований в Удмуртской Республике</a:t>
            </a:r>
            <a:endParaRPr lang="ru-RU" sz="24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Участники ГИС ГМП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главные администраторы и администраторы начислений;</a:t>
            </a:r>
          </a:p>
          <a:p>
            <a:r>
              <a:rPr lang="ru-RU" dirty="0" smtClean="0"/>
              <a:t>органы, осуществляющего открытие и ведение лицевых счетов в соответствии с бюджетным законодательством Российской Федерации;</a:t>
            </a:r>
          </a:p>
          <a:p>
            <a:r>
              <a:rPr lang="ru-RU" dirty="0" smtClean="0"/>
              <a:t>банки;</a:t>
            </a:r>
          </a:p>
          <a:p>
            <a:r>
              <a:rPr lang="ru-RU" dirty="0" smtClean="0"/>
              <a:t>организации почтовой связи;</a:t>
            </a:r>
          </a:p>
          <a:p>
            <a:r>
              <a:rPr lang="ru-RU" dirty="0" smtClean="0"/>
              <a:t>многофункциональные центры.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29816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Схемы подключения к ГИС ГМП</a:t>
            </a:r>
            <a:endParaRPr lang="ru-RU" sz="32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458" y="1552922"/>
            <a:ext cx="7704966" cy="499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Схемы подключения к ГИС ГМП</a:t>
            </a:r>
            <a:endParaRPr lang="ru-RU" sz="3200" dirty="0"/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592" y="1412775"/>
            <a:ext cx="7739840" cy="5060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>
            <a:spLocks noGrp="1"/>
          </p:cNvSpPr>
          <p:nvPr>
            <p:ph type="title"/>
          </p:nvPr>
        </p:nvSpPr>
        <p:spPr>
          <a:xfrm>
            <a:off x="457200" y="417984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Схемы подключения к ГИС ГМП</a:t>
            </a:r>
            <a:endParaRPr lang="ru-RU" sz="3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880" y="1268760"/>
            <a:ext cx="791656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568952" cy="1066800"/>
          </a:xfrm>
        </p:spPr>
        <p:txBody>
          <a:bodyPr>
            <a:noAutofit/>
          </a:bodyPr>
          <a:lstStyle/>
          <a:p>
            <a:r>
              <a:rPr lang="ru-RU" sz="2800" dirty="0" smtClean="0"/>
              <a:t>Региональная система управления государственными и муниципальными платежами</a:t>
            </a:r>
            <a:endParaRPr lang="ru-RU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113" y="1700808"/>
            <a:ext cx="7608303" cy="495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94928"/>
            <a:ext cx="8229600" cy="701824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работы с системой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WorC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501604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 descr="Wor2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509120"/>
            <a:ext cx="61055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884340" y="1343670"/>
            <a:ext cx="243207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latin typeface="+mj-lt"/>
              </a:rPr>
              <a:t>Ввод </a:t>
            </a:r>
          </a:p>
          <a:p>
            <a:pPr algn="ctr"/>
            <a:r>
              <a:rPr lang="ru-RU" sz="3200" dirty="0" smtClean="0">
                <a:latin typeface="+mj-lt"/>
              </a:rPr>
              <a:t>начислений</a:t>
            </a:r>
            <a:endParaRPr lang="ru-RU" sz="3200" dirty="0">
              <a:latin typeface="+mj-lt"/>
            </a:endParaRPr>
          </a:p>
        </p:txBody>
      </p:sp>
      <p:pic>
        <p:nvPicPr>
          <p:cNvPr id="5124" name="Picture 4" descr="Wor1C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2564904"/>
            <a:ext cx="5112568" cy="169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 работы с системой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348956" y="1466781"/>
            <a:ext cx="17940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Ввод </a:t>
            </a:r>
          </a:p>
          <a:p>
            <a:pPr algn="ctr"/>
            <a:r>
              <a:rPr lang="ru-RU" sz="2800" dirty="0" smtClean="0">
                <a:latin typeface="+mj-lt"/>
              </a:rPr>
              <a:t>платежей</a:t>
            </a:r>
            <a:endParaRPr lang="ru-RU" sz="2800" dirty="0">
              <a:latin typeface="+mj-lt"/>
            </a:endParaRPr>
          </a:p>
        </p:txBody>
      </p:sp>
      <p:pic>
        <p:nvPicPr>
          <p:cNvPr id="6146" name="Picture 2" descr="Wor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59340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 descr="Wor20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653136"/>
            <a:ext cx="54006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 descr="Wor20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708920"/>
            <a:ext cx="4824536" cy="182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968"/>
            <a:ext cx="8229600" cy="1066800"/>
          </a:xfrm>
        </p:spPr>
        <p:txBody>
          <a:bodyPr/>
          <a:lstStyle/>
          <a:p>
            <a:r>
              <a:rPr lang="ru-RU" dirty="0" smtClean="0"/>
              <a:t>Пример работы с системой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18604" y="1466781"/>
            <a:ext cx="2529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Квитирование</a:t>
            </a:r>
            <a:endParaRPr lang="ru-RU" sz="2800" dirty="0">
              <a:latin typeface="+mj-lt"/>
            </a:endParaRPr>
          </a:p>
        </p:txBody>
      </p:sp>
      <p:pic>
        <p:nvPicPr>
          <p:cNvPr id="7170" name="Picture 2" descr="Wor17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5820"/>
            <a:ext cx="592455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Wor20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581128"/>
            <a:ext cx="6477000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337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66800"/>
          </a:xfrm>
        </p:spPr>
        <p:txBody>
          <a:bodyPr/>
          <a:lstStyle/>
          <a:p>
            <a:r>
              <a:rPr lang="ru-RU" dirty="0" smtClean="0"/>
              <a:t>Пример работы с системой</a:t>
            </a:r>
            <a:endParaRPr lang="ru-RU" dirty="0"/>
          </a:p>
        </p:txBody>
      </p:sp>
      <p:pic>
        <p:nvPicPr>
          <p:cNvPr id="8194" name="Picture 2" descr="Wor19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21" y="1343025"/>
            <a:ext cx="5324475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27154" y="1484784"/>
            <a:ext cx="189987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+mj-lt"/>
              </a:rPr>
              <a:t>Отчеты и </a:t>
            </a:r>
          </a:p>
          <a:p>
            <a:pPr algn="ctr"/>
            <a:r>
              <a:rPr lang="ru-RU" sz="2800" dirty="0" smtClean="0">
                <a:latin typeface="+mj-lt"/>
              </a:rPr>
              <a:t>аналитика</a:t>
            </a:r>
            <a:endParaRPr lang="ru-RU" sz="2800" dirty="0">
              <a:latin typeface="+mj-lt"/>
            </a:endParaRPr>
          </a:p>
        </p:txBody>
      </p:sp>
      <p:pic>
        <p:nvPicPr>
          <p:cNvPr id="8195" name="Picture 3" descr="Wor19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2708920"/>
            <a:ext cx="240314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 descr="Wor2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789040"/>
            <a:ext cx="2952328" cy="2518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Wor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1048"/>
            <a:ext cx="2088232" cy="2016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3016"/>
            <a:ext cx="8229600" cy="3001520"/>
          </a:xfrm>
        </p:spPr>
        <p:txBody>
          <a:bodyPr/>
          <a:lstStyle/>
          <a:p>
            <a:r>
              <a:rPr lang="ru-RU" dirty="0" err="1" smtClean="0"/>
              <a:t>Рязапов</a:t>
            </a:r>
            <a:r>
              <a:rPr lang="ru-RU" dirty="0" smtClean="0"/>
              <a:t> </a:t>
            </a:r>
            <a:r>
              <a:rPr lang="ru-RU" dirty="0" err="1" smtClean="0"/>
              <a:t>Рамиль</a:t>
            </a:r>
            <a:r>
              <a:rPr lang="ru-RU" dirty="0" smtClean="0"/>
              <a:t> </a:t>
            </a:r>
            <a:r>
              <a:rPr lang="ru-RU" dirty="0" err="1" smtClean="0"/>
              <a:t>Ирфанович</a:t>
            </a:r>
            <a:r>
              <a:rPr lang="en-US" dirty="0" smtClean="0"/>
              <a:t>, </a:t>
            </a:r>
            <a:r>
              <a:rPr lang="ru-RU" dirty="0" smtClean="0"/>
              <a:t>начальник Управления автоматизации Министерства финансов Удмуртской Республики</a:t>
            </a:r>
          </a:p>
          <a:p>
            <a:r>
              <a:rPr lang="ru-RU" dirty="0" smtClean="0"/>
              <a:t>Тел. +7(3412)497371</a:t>
            </a:r>
          </a:p>
          <a:p>
            <a:r>
              <a:rPr lang="en-US" dirty="0" smtClean="0"/>
              <a:t>E-mail: rom@mfur.ru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225</TotalTime>
  <Words>371</Words>
  <Application>Microsoft Office PowerPoint</Application>
  <PresentationFormat>Экран (4:3)</PresentationFormat>
  <Paragraphs>70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Городская</vt:lpstr>
      <vt:lpstr>Вопросы размещения информации в Государственной информационной системе о государственных и муниципальных платежах (ГИС ГМП)</vt:lpstr>
      <vt:lpstr>Основные положения и нормативная база</vt:lpstr>
      <vt:lpstr>Дорожная карта по регистрации участников в Государственной информационной системе о государственных и муниципальных платежах (ГИС ГМП)  </vt:lpstr>
      <vt:lpstr>Работа с ГИС ГМП в Удмуртской Республике</vt:lpstr>
      <vt:lpstr>Участники ГИС ГМП</vt:lpstr>
      <vt:lpstr>Схемы подключения к ГИС ГМП</vt:lpstr>
      <vt:lpstr>Схемы подключения к ГИС ГМП</vt:lpstr>
      <vt:lpstr>Схемы подключения к ГИС ГМП</vt:lpstr>
      <vt:lpstr>Региональная система управления государственными и муниципальными платежами</vt:lpstr>
      <vt:lpstr>Пример работы с системой</vt:lpstr>
      <vt:lpstr>Пример работы с системой</vt:lpstr>
      <vt:lpstr>Пример работы с системой</vt:lpstr>
      <vt:lpstr>Пример работы с системой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Вопросы размещения информации в Государственной информационной системе о государственных и муниципальных платежах (ГИС ГМП)</dc:title>
  <dc:creator>Рамиль Рязапов</dc:creator>
  <cp:lastModifiedBy>Рязапов</cp:lastModifiedBy>
  <cp:revision>26</cp:revision>
  <dcterms:created xsi:type="dcterms:W3CDTF">2013-09-25T04:56:09Z</dcterms:created>
  <dcterms:modified xsi:type="dcterms:W3CDTF">2013-09-25T09:21:27Z</dcterms:modified>
</cp:coreProperties>
</file>