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sldIdLst>
    <p:sldId id="269" r:id="rId2"/>
    <p:sldId id="328" r:id="rId3"/>
    <p:sldId id="271" r:id="rId4"/>
    <p:sldId id="310" r:id="rId5"/>
    <p:sldId id="311" r:id="rId6"/>
    <p:sldId id="312" r:id="rId7"/>
    <p:sldId id="273" r:id="rId8"/>
    <p:sldId id="276" r:id="rId9"/>
    <p:sldId id="313" r:id="rId10"/>
    <p:sldId id="314" r:id="rId11"/>
    <p:sldId id="315" r:id="rId12"/>
    <p:sldId id="327" r:id="rId13"/>
    <p:sldId id="280" r:id="rId14"/>
    <p:sldId id="281" r:id="rId15"/>
    <p:sldId id="282" r:id="rId16"/>
    <p:sldId id="316" r:id="rId17"/>
    <p:sldId id="283" r:id="rId18"/>
    <p:sldId id="330" r:id="rId19"/>
    <p:sldId id="329" r:id="rId20"/>
    <p:sldId id="317" r:id="rId21"/>
    <p:sldId id="318" r:id="rId22"/>
    <p:sldId id="319" r:id="rId23"/>
    <p:sldId id="320" r:id="rId24"/>
    <p:sldId id="322" r:id="rId25"/>
    <p:sldId id="323" r:id="rId26"/>
    <p:sldId id="324" r:id="rId27"/>
    <p:sldId id="325" r:id="rId28"/>
    <p:sldId id="326" r:id="rId29"/>
    <p:sldId id="293" r:id="rId30"/>
    <p:sldId id="294" r:id="rId31"/>
    <p:sldId id="296" r:id="rId32"/>
    <p:sldId id="297" r:id="rId33"/>
    <p:sldId id="268" r:id="rId34"/>
  </p:sldIdLst>
  <p:sldSz cx="9144000" cy="6858000" type="screen4x3"/>
  <p:notesSz cx="6670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7452"/>
    <a:srgbClr val="0066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69" autoAdjust="0"/>
    <p:restoredTop sz="85749" autoAdjust="0"/>
  </p:normalViewPr>
  <p:slideViewPr>
    <p:cSldViewPr>
      <p:cViewPr varScale="1">
        <p:scale>
          <a:sx n="88" d="100"/>
          <a:sy n="88" d="100"/>
        </p:scale>
        <p:origin x="-128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C8466-756D-4782-9AAD-5B70DE8B1CF7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7068" y="4716661"/>
            <a:ext cx="533654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F8C36-6BCB-4D60-BA1F-8ECA977AB3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75737EF75BD0FB184680B13269BCDA33C0EFC692285AB4F8C8F8D33B9DC46487A0CDD18DB498A880W96E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8299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Вопросы реорганизации и изменения типа государственных (муниципальных) учреждений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головок 6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2625725"/>
          </a:xfr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sz="30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0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0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Начальник отдела методологии</a:t>
            </a:r>
          </a:p>
          <a:p>
            <a:pPr algn="ctr">
              <a:buNone/>
            </a:pP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бухгалтерского учета и отчетности</a:t>
            </a:r>
          </a:p>
          <a:p>
            <a:pPr algn="ctr">
              <a:buNone/>
            </a:pP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Министерства финансов</a:t>
            </a:r>
          </a:p>
          <a:p>
            <a:pPr algn="ctr">
              <a:buNone/>
            </a:pP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Удмуртской Республики </a:t>
            </a:r>
          </a:p>
          <a:p>
            <a:pPr algn="ctr">
              <a:buNone/>
            </a:pP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Е. В. Захарченко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Изменение типа учреждения не является его реорганизацией.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Реорганизация юридического лица (слияние, присоединение, разделение, выделение, преобразование)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46405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</a:p>
          <a:p>
            <a:pPr algn="ctr">
              <a:buFontTx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12.01.1996 N 7-ФЗ (ред. от 02.07.2013) </a:t>
            </a:r>
          </a:p>
          <a:p>
            <a:pPr algn="ctr">
              <a:buFontTx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некоммерческих организациях«</a:t>
            </a:r>
          </a:p>
          <a:p>
            <a:pPr algn="ctr">
              <a:buFontTx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(для КУ и БУ)</a:t>
            </a:r>
          </a:p>
          <a:p>
            <a:pPr algn="ctr">
              <a:buFontTx/>
              <a:buNone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6DB29A-9C5A-49AD-9F34-928D6CEB7E54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3643314"/>
            <a:ext cx="6643734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закон</a:t>
            </a:r>
          </a:p>
          <a:p>
            <a:pPr algn="ctr">
              <a:lnSpc>
                <a:spcPct val="150000"/>
              </a:lnSpc>
              <a:buFontTx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 03.11.2006 N 174-ФЗ (ред. от 03.12.2012) </a:t>
            </a:r>
          </a:p>
          <a:p>
            <a:pPr algn="ctr">
              <a:lnSpc>
                <a:spcPct val="150000"/>
              </a:lnSpc>
              <a:buFontTx/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"Об автономных учреждениях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Статья 13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Некоммерческая организация может быть создана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результате ее учреждения или реорганизации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другой некоммерческой организации такой же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организационно-правовой формы и в случаях, предусмотренных федеральными законами,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результате реорганизации в форме преобразования юридического лица другой организационно-правовой формы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</a:rPr>
              <a:t>7-ФЗ</a:t>
            </a:r>
            <a:endParaRPr lang="ru-RU" sz="3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 smtClean="0"/>
              <a:t>174-ФЗ</a:t>
            </a:r>
            <a:endParaRPr lang="ru-RU" sz="3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Статья 5. Создание автономного учреждения</a:t>
            </a:r>
          </a:p>
          <a:p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1. Автономное учреждение может быть создано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путем его учреждения или путем изменения типа существующего государственного или муниципального учреждения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174-ФЗ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Статья 18. Реорганизация автономного учреждения и изменение его типа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Автономное учреждение может быть реорганизовано в случаях и в порядке, которые предусмотрены Гражданским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кодексом Российской Федерации, настоящим Федеральным законом и иными федеральными законами.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Реорганизация автономного учреждения может быть осуществлена в форме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слияния двух или нескольких автономных учреждений;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присоединения к автономному учреждению одного учреждения или нескольких учреждений соответствующей формы собственности;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разделения автономного учреждения на два учреждения или несколько учреждений соответствующей формы собственности;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выделения из автономного учреждения одного учреждения или нескольких учреждений соответствующей формы собственности.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000364" y="1142984"/>
            <a:ext cx="2259623" cy="1439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Высший </a:t>
            </a:r>
            <a:r>
              <a:rPr lang="ru-RU" b="1" dirty="0">
                <a:solidFill>
                  <a:schemeClr val="tx1"/>
                </a:solidFill>
              </a:rPr>
              <a:t>исполнительный орган субъекта РФ</a:t>
            </a:r>
          </a:p>
        </p:txBody>
      </p:sp>
      <p:sp>
        <p:nvSpPr>
          <p:cNvPr id="6146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0D52F5-028B-4396-BDFF-90EE9E30CD7B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83931" y="765175"/>
            <a:ext cx="2526323" cy="216375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 </a:t>
            </a:r>
            <a:r>
              <a:rPr lang="ru-RU" sz="2000" b="1" dirty="0" smtClean="0">
                <a:solidFill>
                  <a:schemeClr val="tx1"/>
                </a:solidFill>
              </a:rPr>
              <a:t>№</a:t>
            </a:r>
            <a:r>
              <a:rPr lang="ru-RU" sz="2000" b="1" dirty="0">
                <a:solidFill>
                  <a:schemeClr val="tx1"/>
                </a:solidFill>
              </a:rPr>
              <a:t>1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ГРБС № 1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Бюджетное (автономное) учреждение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5008" y="642918"/>
            <a:ext cx="2725615" cy="24495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 №2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ГРБС № 2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Бюджетное (автономное) учреждение 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928926" y="1357298"/>
            <a:ext cx="2772886" cy="55577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3242897" y="4292601"/>
            <a:ext cx="2829301" cy="22320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Автономное (</a:t>
            </a:r>
            <a:r>
              <a:rPr lang="ru-RU" sz="2000" b="1" dirty="0" smtClean="0">
                <a:solidFill>
                  <a:schemeClr val="tx1"/>
                </a:solidFill>
              </a:rPr>
              <a:t>бюджетное) </a:t>
            </a:r>
            <a:r>
              <a:rPr lang="ru-RU" sz="2000" b="1" dirty="0">
                <a:solidFill>
                  <a:schemeClr val="tx1"/>
                </a:solidFill>
              </a:rPr>
              <a:t>учреждение</a:t>
            </a:r>
          </a:p>
        </p:txBody>
      </p:sp>
      <p:sp>
        <p:nvSpPr>
          <p:cNvPr id="13" name="Выноска-облако 12"/>
          <p:cNvSpPr/>
          <p:nvPr/>
        </p:nvSpPr>
        <p:spPr>
          <a:xfrm>
            <a:off x="6429389" y="4581526"/>
            <a:ext cx="2515320" cy="1908175"/>
          </a:xfrm>
          <a:prstGeom prst="cloudCallout">
            <a:avLst>
              <a:gd name="adj1" fmla="val -4419"/>
              <a:gd name="adj2" fmla="val 779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Казенное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учреждение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4750594" y="3250406"/>
            <a:ext cx="1714512" cy="13573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076311" y="3925085"/>
            <a:ext cx="1930410" cy="3667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857884" y="3429000"/>
            <a:ext cx="2357422" cy="719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</a:rPr>
              <a:t>Высший </a:t>
            </a:r>
            <a:r>
              <a:rPr lang="ru-RU" sz="1400" b="1" dirty="0">
                <a:solidFill>
                  <a:schemeClr val="tx1"/>
                </a:solidFill>
              </a:rPr>
              <a:t>исполнительный орган субъекта РФ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>
            <a:normAutofit fontScale="92500" lnSpcReduction="10000"/>
          </a:bodyPr>
          <a:lstStyle/>
          <a:p>
            <a:pPr algn="ctr">
              <a:buFontTx/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УР</a:t>
            </a:r>
          </a:p>
          <a:p>
            <a:pPr algn="ctr">
              <a:buFontTx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 01.11.2010 г. № 334</a:t>
            </a:r>
          </a:p>
          <a:p>
            <a:pPr algn="ctr">
              <a:buFontTx/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«Об утверждении порядка создания, реорганизации, изменения типа и ликвидации государственных учреждений удмуртской республики, а также утверждения уставов государственных учреждений Удмуртской Республики и внесения в них изменений» </a:t>
            </a:r>
          </a:p>
          <a:p>
            <a:pPr algn="ctr">
              <a:buFontTx/>
              <a:buNone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Постановление Правительства РФ </a:t>
            </a:r>
          </a:p>
          <a:p>
            <a:pPr algn="ctr">
              <a:buFontTx/>
              <a:buNone/>
            </a:pP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  от 26.07.2010 N 539 </a:t>
            </a:r>
          </a:p>
          <a:p>
            <a:pPr algn="ctr">
              <a:buFontTx/>
              <a:buNone/>
            </a:pP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«Об утверждении Порядка создания, реорганизации, изменения типа и ликвидации федеральных государственных учреждений, а также утверждения уставов федеральных государственных учреждений и внесения в них изменений»</a:t>
            </a:r>
          </a:p>
          <a:p>
            <a:pPr algn="ctr">
              <a:buFontTx/>
              <a:buNone/>
            </a:pP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784175-595F-4F05-BFE5-8B2CBDEF14CA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Постановление № 334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Решение о реорганизации учреждения принимается Правительством Удмуртской Республики в форме распоряжения, которое должно содержать:</a:t>
            </a:r>
          </a:p>
          <a:p>
            <a:pPr>
              <a:buNone/>
            </a:pPr>
            <a:endParaRPr lang="ru-RU" sz="4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1) наименование реорганизуемого учреждения (учреждений) с указанием его (их) типа;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2) форму реорганизации;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3) наименование учреждения (учреждений) после завершения процесса реорганизации;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4) наименование исполнительного органа государственной власти Удмуртской Республики, осуществляющего функции и полномочия учредителя, созданного в результате реорганизации учреждения (учреждений);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5) информацию об изменении (сохранении) основных целей деятельности реорганизуемого учреждения (учреждений);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6) информацию об изменении (сохранении) штатной численности реорганизуемого учреждения (учреждений) (для казенных учреждений Удмуртской Республики);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7) информацию о потребности в бюджетных ассигнованиях из бюджета Удмуртской Республики на финансирование реорганизуемого учреждения (учреждений) в текущем финансовом году и объеме средств бюджета Удмуртской Республики, необходимых для финансирования мероприятий по реорганизации учреждения (учреждений);</a:t>
            </a:r>
          </a:p>
          <a:p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8) перечень мероприятий по реорганизации учреждения с указанием сроков их проведения.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Постановление</a:t>
            </a:r>
            <a:r>
              <a:rPr lang="ru-RU" dirty="0" smtClean="0"/>
              <a:t> </a:t>
            </a:r>
            <a:r>
              <a:rPr lang="ru-RU" sz="2200" dirty="0" smtClean="0"/>
              <a:t>№ 334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25000" lnSpcReduction="20000"/>
          </a:bodyPr>
          <a:lstStyle/>
          <a:p>
            <a:r>
              <a:rPr lang="en-US" sz="6200" b="1" dirty="0" smtClean="0">
                <a:latin typeface="Times New Roman" pitchFamily="18" charset="0"/>
                <a:cs typeface="Times New Roman" pitchFamily="18" charset="0"/>
              </a:rPr>
              <a:t>IV. </a:t>
            </a:r>
            <a:r>
              <a:rPr lang="ru-RU" sz="6200" b="1" dirty="0" smtClean="0">
                <a:latin typeface="Times New Roman" pitchFamily="18" charset="0"/>
                <a:cs typeface="Times New Roman" pitchFamily="18" charset="0"/>
              </a:rPr>
              <a:t>Изменение типа учреждения</a:t>
            </a:r>
          </a:p>
          <a:p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10. Решение об изменении типа учреждения принимается Правительством Удмуртской Республики в форме распоряжения.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11. Распоряжение Правительства Удмуртской Республики об изменении типа учреждения в целях создания казенного учреждения Удмуртской Республики должно содержать: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1) наименование существующего учреждения с указанием его типа;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2) наименование создаваемого учреждения с указанием его типа;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3) наименование исполнительного органа государственной власти Удмуртской Республики, осуществляющего функции и полномочия учредителя учреждения;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4) информацию об изменении (сохранении) основных целей деятельности учреждения;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5) информацию об изменении (сохранении) штатной численности учреждения;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6) информацию о потребности в бюджетных ассигнованиях из бюджета Удмуртской Республики на финансирование учреждения в текущем финансовом году и объеме средств бюджета Удмуртской Республики, необходимых для финансирования мероприятий по изменению типа учреждения;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7) перечень мероприятий по созданию учреждения с указанием сроков их проведения.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Постановление №334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043890" cy="5126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Распоряжение Правительства Удмуртской Республики об изменении типа учреждения в целях создания бюджетного или автономного учреждения Удмуртской Республики должно содержать: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сведения, указанные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"/>
              </a:rPr>
              <a:t>подпунктах 1 - 4, 6, 7 пункта 11 настоящего Порядка;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перечень имущества, закрепляемого за учреждением, в том числе перечень объектов недвижимого имущества и особо ценного движимого имущества, либо поручение исполнительному органу государственной власти Удмуртской Республики, осуществляющему функции и полномочия учредителя учреждения, и Министерству имущественных отношений Удмуртской Республики по определению перечня такого имущества.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Содержимое 2"/>
          <p:cNvSpPr>
            <a:spLocks noGrp="1"/>
          </p:cNvSpPr>
          <p:nvPr>
            <p:ph idx="1"/>
          </p:nvPr>
        </p:nvSpPr>
        <p:spPr>
          <a:xfrm>
            <a:off x="457200" y="2000251"/>
            <a:ext cx="8229600" cy="3643313"/>
          </a:xfrm>
        </p:spPr>
        <p:txBody>
          <a:bodyPr>
            <a:normAutofit/>
          </a:bodyPr>
          <a:lstStyle/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МИНИСТЕРСТВО ФИНАНСОВ РОССИЙСКОЙ ФЕДЕРАЦИИ ПИСЬМО </a:t>
            </a:r>
          </a:p>
          <a:p>
            <a:pPr algn="ctr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от 16 июня 2003 г. N 03-01-01/08-176</a:t>
            </a:r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60424" y="6286500"/>
            <a:ext cx="356089" cy="476250"/>
          </a:xfrm>
          <a:noFill/>
        </p:spPr>
        <p:txBody>
          <a:bodyPr/>
          <a:lstStyle/>
          <a:p>
            <a:fld id="{7DD604B3-8CC8-4F3C-B8ED-F63CC6D42238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72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400" b="1" i="1" dirty="0" smtClean="0"/>
              <a:t>   </a:t>
            </a:r>
            <a:r>
              <a:rPr lang="ru-RU" sz="2400" b="1" i="1" dirty="0" smtClean="0"/>
              <a:t> </a:t>
            </a:r>
            <a:r>
              <a:rPr lang="ru-RU" sz="2400" dirty="0" smtClean="0"/>
              <a:t>МЕТОДИЧЕСКИЕ РЕКОМЕНДАЦИИ ПО ПОРЯДКУ ОТРАЖЕНИЯ В БУХГАЛТЕРСКОМ УЧЕТЕ ВХОДЯЩИХ ОСТАТКОВ ПО АКТИВАМ, ОБЯЗАТЕЛЬСТВАМ И ФИНАНСОВЫМ РЕЗУЛЬТАТАМ ПРИ ПРИНЯТИИ РЕШЕНИЯ О ПРЕОБРАЗОВАНИИ ГОСУДАРСТВЕННОГО (МУНИЦИПАЛЬНОГО) УЧРЕЖДЕНИЯ ПУТЕМ ИЗМЕНЕНИЯ ЕГО ТИПА</a:t>
            </a:r>
          </a:p>
          <a:p>
            <a:pPr algn="ctr">
              <a:buFontTx/>
              <a:buNone/>
            </a:pPr>
            <a:r>
              <a:rPr lang="ru-RU" sz="2800" i="1" dirty="0" smtClean="0"/>
              <a:t> </a:t>
            </a:r>
            <a:r>
              <a:rPr lang="ru-RU" sz="2000" b="1" i="1" dirty="0" smtClean="0"/>
              <a:t>МИНИСТЕРСТВО ФИНАНСОВ РОССИЙСКОЙ ФЕДЕРАЦИИ ПИСЬМО от 25 апреля 2011 г. N 02-06-07/1546</a:t>
            </a:r>
          </a:p>
        </p:txBody>
      </p:sp>
      <p:sp>
        <p:nvSpPr>
          <p:cNvPr id="12292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1D34D8-B0A7-4CDC-80C6-99FD1DBAC579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401050" cy="46974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 smtClean="0"/>
              <a:t>МЕТОДИЧЕСКИЕ РЕКОМЕНДАЦИИ ПО ПОРЯДКУ ОТРАЖЕНИЯ В БУХГАЛТЕРСКОМ УЧЕТЕ И БУХГАЛТЕРСКОЙ ОТЧЕТНОСТИ ОПЕРАЦИЙ С АКТИВАМИ, ОБЯЗАТЕЛЬСТВАМИ И ФИНАНСОВЫМ РЕЗУЛЬТАТОМ ПРИ ПРИНЯТИИ РЕШЕНИЯ В ТЕЧЕНИЕ ФИНАНСОВОГО ГОДА О ПРЕОБРАЗОВАНИИ ГОСУДАРСТВЕННОГО (МУНИЦИПАЛЬНОГО) УЧРЕЖДЕНИЯ ПУТЕМ ИЗМЕНЕНИЯ ЕГО ТИПА</a:t>
            </a:r>
          </a:p>
          <a:p>
            <a:pPr>
              <a:buFontTx/>
              <a:buNone/>
            </a:pPr>
            <a:endParaRPr lang="ru-RU" sz="2000" b="1" dirty="0" smtClean="0"/>
          </a:p>
          <a:p>
            <a:pPr algn="ctr">
              <a:buFontTx/>
              <a:buNone/>
            </a:pPr>
            <a:r>
              <a:rPr lang="ru-RU" sz="2000" b="1" dirty="0" smtClean="0"/>
              <a:t> </a:t>
            </a:r>
            <a:r>
              <a:rPr lang="ru-RU" sz="2000" b="1" i="1" dirty="0" smtClean="0"/>
              <a:t>МИНИСТЕРСТВО ФИНАНСОВ РОССИЙСКОЙ ФЕДЕРАЦИИ ПИСЬМО от 22 декабря 2011 г. N 02-06-07/5236</a:t>
            </a:r>
            <a:endParaRPr lang="ru-RU" sz="2000" b="1" dirty="0" smtClean="0"/>
          </a:p>
        </p:txBody>
      </p:sp>
      <p:sp>
        <p:nvSpPr>
          <p:cNvPr id="13316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EC95B48-C0AC-4A32-A5C8-035B346B2C4A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26878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000" b="1" dirty="0" smtClean="0"/>
              <a:t>   МИНИСТЕРСТВО ФИНАНСОВ РОССИЙСКОЙ ФЕДЕРАЦИИ</a:t>
            </a:r>
          </a:p>
          <a:p>
            <a:pPr algn="ctr">
              <a:buFontTx/>
              <a:buNone/>
            </a:pPr>
            <a:r>
              <a:rPr lang="ru-RU" sz="2000" b="1" dirty="0" smtClean="0"/>
              <a:t>N 02-03-07/5031</a:t>
            </a:r>
          </a:p>
          <a:p>
            <a:pPr algn="ctr"/>
            <a:r>
              <a:rPr lang="ru-RU" sz="2000" b="1" dirty="0" smtClean="0"/>
              <a:t> </a:t>
            </a:r>
          </a:p>
          <a:p>
            <a:pPr algn="ctr">
              <a:buFontTx/>
              <a:buNone/>
            </a:pPr>
            <a:r>
              <a:rPr lang="ru-RU" sz="2000" b="1" dirty="0" smtClean="0"/>
              <a:t>ФЕДЕРАЛЬНОЕ КАЗНАЧЕЙСТВО</a:t>
            </a:r>
          </a:p>
          <a:p>
            <a:pPr algn="ctr">
              <a:buFontTx/>
              <a:buNone/>
            </a:pPr>
            <a:r>
              <a:rPr lang="ru-RU" sz="2000" b="1" dirty="0" smtClean="0"/>
              <a:t>N 42-7.4-05/5.1-792</a:t>
            </a:r>
          </a:p>
          <a:p>
            <a:pPr algn="ctr"/>
            <a:r>
              <a:rPr lang="ru-RU" sz="2000" b="1" dirty="0" smtClean="0"/>
              <a:t> </a:t>
            </a:r>
          </a:p>
          <a:p>
            <a:pPr algn="ctr">
              <a:buFontTx/>
              <a:buNone/>
            </a:pPr>
            <a:r>
              <a:rPr lang="ru-RU" sz="2000" b="1" dirty="0" smtClean="0"/>
              <a:t>ПИСЬМО</a:t>
            </a:r>
          </a:p>
          <a:p>
            <a:pPr algn="ctr">
              <a:buFontTx/>
              <a:buNone/>
            </a:pPr>
            <a:r>
              <a:rPr lang="ru-RU" sz="2000" dirty="0" smtClean="0"/>
              <a:t>от 6 декабря 2010 года</a:t>
            </a:r>
          </a:p>
        </p:txBody>
      </p:sp>
      <p:sp>
        <p:nvSpPr>
          <p:cNvPr id="1434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A36235-2145-448B-8CC9-9D0EBB901488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Минфин России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N 02-03-09/3124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Федеральное казначейство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N 42-7.4-05/5.1-454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10 августа 2012 года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 </a:t>
            </a:r>
            <a:r>
              <a:rPr lang="ru-RU" sz="2500" dirty="0" smtClean="0"/>
              <a:t>о порядке отражения на лицевых счетах федеральных бюджетных и автономных учреждений (далее - учреждение) операций, связанных с ликвидацией, реорганизацией или изменением типа учреждений</a:t>
            </a:r>
            <a:endParaRPr lang="ru-RU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28637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ru-RU" sz="2800" dirty="0" smtClean="0"/>
              <a:t>   </a:t>
            </a:r>
            <a:r>
              <a:rPr lang="ru-RU" sz="2100" b="1" dirty="0" smtClean="0"/>
              <a:t>ПРИКАЗ МФ УР от 10 декабря 2010 г. N 169 </a:t>
            </a:r>
            <a:r>
              <a:rPr lang="ru-RU" sz="2100" dirty="0" smtClean="0"/>
              <a:t>ОБ УТВЕРЖДЕНИИ ПОРЯДКА ОТКРЫТИЯ И ВЕДЕНИЯ ЛИЦЕВЫХ СЧЕТОВ БЮДЖЕТНЫХ И АВТОНОМНЫХ УЧРЕЖДЕНИЙ УДМУРТСКОЙ РЕСПУБЛИКИ В МИНИСТЕРСТВЕ ФИНАНСОВ УДМУРТСКОЙ РЕСПУБЛИКИ И ПРОВЕДЕНИЯ КАССОВЫХ ВЫПЛАТ ЗА СЧЕТ СРЕДСТВ БЮДЖЕТНЫХ И АВТОНОМНЫХ УЧРЕЖДЕНИЙ УДМУРТСКОЙ РЕСПУБЛИКИ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FontTx/>
              <a:buNone/>
            </a:pPr>
            <a:r>
              <a:rPr lang="ru-RU" sz="2100" b="1" dirty="0" smtClean="0"/>
              <a:t>ПРИКАЗ МФ УР от 18 декабря 2007 г. N 128 </a:t>
            </a:r>
            <a:r>
              <a:rPr lang="ru-RU" sz="2100" dirty="0" smtClean="0"/>
              <a:t>МИНИСТЕРСТВО ФИНАНСОВ УДМУРТСКОЙ РЕСПУБЛИКИ ОБ УТВЕРЖДЕНИИ ПОРЯДКА ОТКРЫТИЯ И ВЕДЕНИЯ ЛИЦЕВЫХ СЧЕТОВ ДЛЯ УЧЕТА ОПЕРАЦИЙ ПО ИСПОЛНЕНИЮ РАСХОДОВ БЮДЖЕТА УДМУРТСКОЙ РЕСПУБЛИКИ ПРИ КАЗНАЧЕЙСКОЙ СИСТЕМЕ ИСПОЛНЕНИЯ БЮДЖЕТА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ctr">
              <a:buFontTx/>
              <a:buNone/>
            </a:pPr>
            <a:r>
              <a:rPr lang="ru-RU" sz="2000" b="1" i="1" dirty="0" smtClean="0"/>
              <a:t>МИНИСТЕРСТВО ФИНАНСОВ РОССИЙСКОЙ ФЕДЕРАЦИИ ФЕДЕРАЛЬНОЕ КАЗНАЧЕЙСТВО ПРИКАЗ от 29 декабря 2012 г. N 24н</a:t>
            </a:r>
          </a:p>
          <a:p>
            <a:pPr algn="ctr">
              <a:buFontTx/>
              <a:buNone/>
            </a:pPr>
            <a:r>
              <a:rPr lang="ru-RU" sz="2000" i="1" dirty="0" smtClean="0"/>
              <a:t>(в ред. Приказов Казначейства РФ от 21.06.2013)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58DE17-9DFF-4AD8-98DF-E01F3F43E969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При изменении типа учреждения: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КУ          АУ или БУ, </a:t>
            </a:r>
            <a:r>
              <a:rPr lang="ru-RU" dirty="0" smtClean="0"/>
              <a:t>остатков нет, ассигнования «-».</a:t>
            </a:r>
          </a:p>
          <a:p>
            <a:r>
              <a:rPr lang="ru-RU" b="1" dirty="0" smtClean="0"/>
              <a:t>АУ и БУ        КУ</a:t>
            </a:r>
            <a:r>
              <a:rPr lang="ru-RU" dirty="0" smtClean="0"/>
              <a:t>, остатки денежных средств поступают </a:t>
            </a:r>
            <a:r>
              <a:rPr lang="ru-RU" b="1" dirty="0" smtClean="0"/>
              <a:t> в доход бюджета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АУ        БУ (и наоборот), </a:t>
            </a:r>
            <a:r>
              <a:rPr lang="ru-RU" dirty="0" smtClean="0"/>
              <a:t>остатки средств (и по </a:t>
            </a:r>
            <a:r>
              <a:rPr lang="ru-RU" dirty="0" err="1" smtClean="0"/>
              <a:t>гос.заданию</a:t>
            </a:r>
            <a:r>
              <a:rPr lang="ru-RU" dirty="0" smtClean="0"/>
              <a:t>, целевым средствам и по приносящей доход деятельности) перечисляются </a:t>
            </a:r>
            <a:r>
              <a:rPr lang="ru-RU" b="1" dirty="0" smtClean="0"/>
              <a:t>на новые лицевые счета </a:t>
            </a:r>
            <a:r>
              <a:rPr lang="ru-RU" dirty="0" smtClean="0"/>
              <a:t>по платежным поручениям, оформленным этими учреждениями.</a:t>
            </a:r>
          </a:p>
          <a:p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571604" y="128586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214546" y="221455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357290" y="321468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меняется тип с КУ на АУ или БУ </a:t>
            </a:r>
            <a:r>
              <a:rPr lang="ru-RU" b="1" dirty="0" smtClean="0"/>
              <a:t>и наоборот </a:t>
            </a:r>
            <a:r>
              <a:rPr lang="ru-RU" dirty="0" smtClean="0"/>
              <a:t>в </a:t>
            </a:r>
            <a:r>
              <a:rPr lang="ru-RU" dirty="0" err="1" smtClean="0"/>
              <a:t>межотчетный</a:t>
            </a:r>
            <a:r>
              <a:rPr lang="ru-RU" dirty="0" smtClean="0"/>
              <a:t> период через счет 040130000</a:t>
            </a:r>
          </a:p>
          <a:p>
            <a:r>
              <a:rPr lang="ru-RU" dirty="0" smtClean="0"/>
              <a:t>В течение финансового года </a:t>
            </a:r>
            <a:r>
              <a:rPr lang="ru-RU" b="1" dirty="0" smtClean="0"/>
              <a:t>через счет 030406000</a:t>
            </a:r>
            <a:r>
              <a:rPr lang="ru-RU" dirty="0" smtClean="0"/>
              <a:t> «Расчеты с прочими кредиторами».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357313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/>
              <a:t>РЕОРГАНИЗАЦИЯ</a:t>
            </a:r>
            <a:br>
              <a:rPr lang="ru-RU" sz="2000" b="1" i="1" dirty="0" smtClean="0"/>
            </a:br>
            <a:r>
              <a:rPr lang="ru-RU" sz="2000" i="1" dirty="0" smtClean="0"/>
              <a:t>Перевод показателей </a:t>
            </a:r>
            <a:r>
              <a:rPr lang="ru-RU" sz="2000" b="1" i="1" dirty="0" smtClean="0"/>
              <a:t>входящих остатков активов и обязательств </a:t>
            </a:r>
            <a:r>
              <a:rPr lang="ru-RU" sz="2000" i="1" dirty="0" smtClean="0"/>
              <a:t>(На основании Справок (ф. 0504833) и соответствующих аналитических регистров аналитического учета)  </a:t>
            </a:r>
            <a:r>
              <a:rPr lang="ru-RU" sz="2000" i="1" dirty="0" err="1" smtClean="0"/>
              <a:t>межотчетным</a:t>
            </a:r>
            <a:r>
              <a:rPr lang="ru-RU" sz="2000" i="1" dirty="0" smtClean="0"/>
              <a:t> периодом</a:t>
            </a:r>
            <a:endParaRPr lang="ru-RU" sz="20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1785926"/>
          <a:ext cx="82296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454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сумме нефинансовых активов.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0449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передающая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принимающая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1133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0101ХХ410,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0102ХХ420,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0105ХХ440,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0106ХХ1410,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0106Х2420,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0106Х4440,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0107Х1410,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0107Х3440,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010960ХХХ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040130000 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0104ХХ410,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0104Х9420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040130000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0101ХХ310,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0102ХХ320,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0105ХХ340,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0106Х1310,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0106Х2320,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0106Х4340,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0107Х1310,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0107Х3340,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010960272</a:t>
                      </a:r>
                      <a:endParaRPr lang="ru-RU" sz="1800" kern="1200" baseline="30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040130000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040130000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0104ХХ410,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7912" y="6357938"/>
            <a:ext cx="356088" cy="398462"/>
          </a:xfrm>
          <a:noFill/>
        </p:spPr>
        <p:txBody>
          <a:bodyPr/>
          <a:lstStyle/>
          <a:p>
            <a:fld id="{53E789AA-C1C3-488D-8E09-F3A2FB563FE1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14437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1100" b="1" i="1" dirty="0" smtClean="0"/>
              <a:t>РЕОРГАНИЗАЦИЯ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i="1" dirty="0" smtClean="0"/>
              <a:t>Перевод показателей </a:t>
            </a:r>
            <a:r>
              <a:rPr lang="ru-RU" sz="2000" b="1" i="1" dirty="0" smtClean="0"/>
              <a:t>входящих остатков активов и обязательств </a:t>
            </a:r>
            <a:r>
              <a:rPr lang="ru-RU" sz="2000" i="1" dirty="0" smtClean="0"/>
              <a:t>(На основании Справок (ф. 0504833) и соответствующих аналитических регистров аналитического учета)  </a:t>
            </a:r>
            <a:r>
              <a:rPr lang="ru-RU" sz="2000" i="1" dirty="0" err="1" smtClean="0"/>
              <a:t>межотчетным</a:t>
            </a:r>
            <a:r>
              <a:rPr lang="ru-RU" sz="2000" i="1" dirty="0" smtClean="0"/>
              <a:t> периодом</a:t>
            </a:r>
            <a:endParaRPr lang="ru-RU" sz="20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57767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части  недвижимого имущества и движимого особо ценного имущества, закрепленного Учредителем за Учреждением нового типа: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в сумме балансовой стоимости объектов нефинансовых активов, числящихся на балансовых счетах Рабочего плана счетов;</a:t>
                      </a: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7675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Главный распорядитель средств бюджета передающая сторона</a:t>
                      </a:r>
                      <a:endParaRPr lang="ru-RU" b="1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 передающая сторона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Главный распорядитель средств бюджета принимающая сторона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 принимающая сторона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9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120433000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140130000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040130000,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421006000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221006000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120433000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140130000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040130000,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421006000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221006000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76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7912" y="6381750"/>
            <a:ext cx="356088" cy="476250"/>
          </a:xfrm>
          <a:noFill/>
        </p:spPr>
        <p:txBody>
          <a:bodyPr/>
          <a:lstStyle/>
          <a:p>
            <a:fld id="{90F0A931-C0EC-46BD-9D51-02D0341FC65A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928813"/>
          </a:xfrm>
        </p:spPr>
        <p:txBody>
          <a:bodyPr/>
          <a:lstStyle/>
          <a:p>
            <a:r>
              <a:rPr lang="ru-RU" sz="2000" i="1" dirty="0" smtClean="0"/>
              <a:t>Перевод показателей </a:t>
            </a:r>
            <a:r>
              <a:rPr lang="ru-RU" sz="2000" b="1" i="1" dirty="0" smtClean="0"/>
              <a:t>входящих остатков активов и обязательств </a:t>
            </a:r>
            <a:r>
              <a:rPr lang="ru-RU" sz="2000" i="1" dirty="0" smtClean="0"/>
              <a:t>(На основании Справок (ф. 0504833) и соответствующих аналитических регистров аналитического учета)  </a:t>
            </a:r>
            <a:r>
              <a:rPr lang="ru-RU" sz="2000" i="1" dirty="0" err="1" smtClean="0"/>
              <a:t>межотчетным</a:t>
            </a:r>
            <a:r>
              <a:rPr lang="ru-RU" sz="2000" i="1" dirty="0" smtClean="0"/>
              <a:t> периодом</a:t>
            </a:r>
            <a:br>
              <a:rPr lang="ru-RU" sz="2000" i="1" dirty="0" smtClean="0"/>
            </a:br>
            <a:r>
              <a:rPr lang="ru-RU" sz="2000" i="1" dirty="0" smtClean="0"/>
              <a:t>в сумме финансовых активов</a:t>
            </a:r>
            <a:endParaRPr lang="ru-RU" sz="20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5720" y="2643182"/>
          <a:ext cx="8335137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606"/>
                <a:gridCol w="4372531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сумме денежных средств учреждения на счетах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 передающая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 принимающая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220111000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240130000 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220111000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240130000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78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9D94E8-F1E2-4DDF-9945-492A5D3BD282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285750" y="1071564"/>
            <a:ext cx="8229600" cy="1500187"/>
          </a:xfrm>
        </p:spPr>
        <p:txBody>
          <a:bodyPr/>
          <a:lstStyle/>
          <a:p>
            <a:r>
              <a:rPr lang="ru-RU" sz="2000" i="1" dirty="0" smtClean="0"/>
              <a:t>Перевод показателей </a:t>
            </a:r>
            <a:r>
              <a:rPr lang="ru-RU" sz="2000" b="1" i="1" dirty="0" smtClean="0"/>
              <a:t>входящих остатков активов и обязательств </a:t>
            </a:r>
            <a:r>
              <a:rPr lang="ru-RU" sz="2000" i="1" dirty="0" smtClean="0"/>
              <a:t>(На основании Справок (ф. 0504833) и соответствующих аналитических регистров аналитического учета)  </a:t>
            </a:r>
            <a:r>
              <a:rPr lang="ru-RU" sz="2000" i="1" dirty="0" err="1" smtClean="0"/>
              <a:t>межотчетным</a:t>
            </a:r>
            <a:r>
              <a:rPr lang="ru-RU" sz="2000" i="1" dirty="0" smtClean="0"/>
              <a:t> периодом</a:t>
            </a:r>
            <a:endParaRPr lang="ru-RU" sz="20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17635" y="3429000"/>
          <a:ext cx="8229600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 сумме входящих остатков по счетам дебиторской задолженности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передающая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принимающая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dirty="0" smtClean="0"/>
                        <a:t>Дт 020600000-020900000</a:t>
                      </a:r>
                    </a:p>
                    <a:p>
                      <a:r>
                        <a:rPr lang="ru-RU" dirty="0" smtClean="0"/>
                        <a:t>Кт 040130000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Дт 020600000-020900000</a:t>
                      </a:r>
                    </a:p>
                    <a:p>
                      <a:r>
                        <a:rPr lang="ru-RU" dirty="0" smtClean="0"/>
                        <a:t>Кт 040130000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80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A2F9EF-21A8-4160-A374-EABEF8D627EA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17635" y="1214439"/>
            <a:ext cx="8229600" cy="1214437"/>
          </a:xfrm>
        </p:spPr>
        <p:txBody>
          <a:bodyPr>
            <a:normAutofit fontScale="90000"/>
          </a:bodyPr>
          <a:lstStyle/>
          <a:p>
            <a:r>
              <a:rPr lang="ru-RU" sz="2000" i="1" dirty="0" smtClean="0"/>
              <a:t>Перевод показателей </a:t>
            </a:r>
            <a:r>
              <a:rPr lang="ru-RU" sz="2000" b="1" i="1" dirty="0" smtClean="0"/>
              <a:t>входящих остатков активов и обязательств </a:t>
            </a:r>
            <a:r>
              <a:rPr lang="ru-RU" sz="2000" i="1" dirty="0" smtClean="0"/>
              <a:t>(На основании Справок (ф. 0504833) и соответствующих аналитических регистров аналитического учета)  </a:t>
            </a:r>
            <a:r>
              <a:rPr lang="ru-RU" sz="2000" i="1" dirty="0" err="1" smtClean="0"/>
              <a:t>межотчетным</a:t>
            </a:r>
            <a:r>
              <a:rPr lang="ru-RU" sz="2000" i="1" dirty="0" smtClean="0"/>
              <a:t> периодом</a:t>
            </a:r>
            <a:endParaRPr lang="ru-RU" sz="2000" dirty="0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17635" y="3143250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 сумме входящих остатков по счетам кредиторской задолженности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передающая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принимающая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Дт 040130000</a:t>
                      </a:r>
                    </a:p>
                    <a:p>
                      <a:r>
                        <a:rPr lang="ru-RU" dirty="0" smtClean="0"/>
                        <a:t>Кт 030200000-030300000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Дт 040130000</a:t>
                      </a:r>
                    </a:p>
                    <a:p>
                      <a:r>
                        <a:rPr lang="ru-RU" dirty="0" smtClean="0"/>
                        <a:t>Кт 030200000-030300000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483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8CC5A6-F525-4A93-A14D-F8A845F56AF5}" type="slidenum">
              <a:rPr lang="ru-RU" smtClean="0"/>
              <a:pPr/>
              <a:t>24</a:t>
            </a:fld>
            <a:endParaRPr lang="ru-RU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357313"/>
          </a:xfrm>
        </p:spPr>
        <p:txBody>
          <a:bodyPr/>
          <a:lstStyle/>
          <a:p>
            <a:r>
              <a:rPr lang="ru-RU" sz="2000" b="1" i="1" dirty="0" smtClean="0"/>
              <a:t>РЕОРГАНИЗАЦИЯ</a:t>
            </a:r>
            <a:br>
              <a:rPr lang="ru-RU" sz="2000" b="1" i="1" dirty="0" smtClean="0"/>
            </a:br>
            <a:r>
              <a:rPr lang="ru-RU" sz="1800" b="1" i="1" dirty="0" smtClean="0"/>
              <a:t>Перевод оборотов по активам и обязательствам </a:t>
            </a:r>
            <a:r>
              <a:rPr lang="ru-RU" sz="1800" i="1" dirty="0" smtClean="0"/>
              <a:t>(На основании Справок (ф. 0504833) и соответствующих аналитических регистров аналитического учета)  </a:t>
            </a:r>
            <a:r>
              <a:rPr lang="ru-RU" sz="1800" b="1" i="1" dirty="0" smtClean="0"/>
              <a:t>датой реорганизации</a:t>
            </a:r>
            <a:endParaRPr lang="ru-RU" sz="1800" b="1" dirty="0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7912" y="6381750"/>
            <a:ext cx="356088" cy="476250"/>
          </a:xfrm>
          <a:noFill/>
        </p:spPr>
        <p:txBody>
          <a:bodyPr/>
          <a:lstStyle/>
          <a:p>
            <a:fld id="{0418D11F-4DE8-4D06-BAE5-A01ACD1DFBF7}" type="slidenum">
              <a:rPr lang="ru-RU" smtClean="0"/>
              <a:pPr/>
              <a:t>25</a:t>
            </a:fld>
            <a:endParaRPr lang="ru-RU" smtClean="0"/>
          </a:p>
        </p:txBody>
      </p:sp>
      <p:graphicFrame>
        <p:nvGraphicFramePr>
          <p:cNvPr id="39956" name="Group 20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766628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492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сумме нефинансовых активов.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получатель бюджетных средств (ПС) передающая сторона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получатель бюджетных средств (ПС) принимающая сторона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0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«красное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сторно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Дт 0101ХХ310,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0102ХХ320,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0105ХХ340,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0106Х1310,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0106Х2320,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0106Х4340,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0107Х1310,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0107Х3340,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010960ХХХ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Кт 020100000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030200000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030405000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Кт 0104ХХ410,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Дт 040120271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Дт 0101ХХ310,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0102ХХ320,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0105ХХ340,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0106Х1310,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0106Х2320,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0106Х4340,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0107Х1310,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0107Х3340,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 010960272</a:t>
                      </a:r>
                      <a:endParaRPr kumimoji="0" lang="ru-RU" sz="15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Кт 020100000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030200000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   030405000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Дт 040120271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Кт 0104ХХ410,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000125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/>
              <a:t>Перевод оборотов по активам и обязательствам </a:t>
            </a:r>
            <a:r>
              <a:rPr lang="ru-RU" sz="2000" i="1" dirty="0" smtClean="0"/>
              <a:t>(На основании Справок (ф. 0504833) и соответствующих аналитических регистров аналитического учета)  датой реорганизации</a:t>
            </a:r>
            <a:endParaRPr lang="ru-RU" sz="2000" dirty="0" smtClean="0"/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C28146-264B-4482-919E-F8DBACA35CE8}" type="slidenum">
              <a:rPr lang="ru-RU" smtClean="0"/>
              <a:pPr/>
              <a:t>26</a:t>
            </a:fld>
            <a:endParaRPr lang="ru-RU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57158" y="1571612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части  недвижимого имущества и движимого особо ценного имущества, закрепленного Учредителем за Учреждением нового типа: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в сумме балансовой стоимости объектов нефинансовых активов, числящихся на балансовых счетах Рабочего плана счетов;</a:t>
                      </a: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Главный распорядитель средств бюджета передающая сторона</a:t>
                      </a:r>
                      <a:endParaRPr lang="ru-RU" b="1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 передающая сторона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Главный распорядитель средств бюджета принимающая сторона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 принимающая сторона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120433530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120641560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130405241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040110172,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421006660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221006660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120433530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120641560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130405241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Дт 040110172,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Кт 421006660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221006660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23DED6-C486-4527-988E-83565EDAB9CD}" type="slidenum">
              <a:rPr lang="ru-RU" smtClean="0"/>
              <a:pPr/>
              <a:t>27</a:t>
            </a:fld>
            <a:endParaRPr lang="ru-RU" smtClean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17635" y="3429000"/>
          <a:ext cx="822960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 сумме оборотов по счетам дебиторской задолженности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передающая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принимающая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dirty="0" smtClean="0"/>
                        <a:t>Дт 020600560-020900560</a:t>
                      </a:r>
                    </a:p>
                    <a:p>
                      <a:r>
                        <a:rPr lang="ru-RU" dirty="0" smtClean="0"/>
                        <a:t>Кт 030405000</a:t>
                      </a:r>
                    </a:p>
                    <a:p>
                      <a:r>
                        <a:rPr lang="ru-RU" dirty="0" smtClean="0"/>
                        <a:t>     020127510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Дт 020600560-020900560</a:t>
                      </a:r>
                    </a:p>
                    <a:p>
                      <a:r>
                        <a:rPr lang="ru-RU" dirty="0" smtClean="0"/>
                        <a:t>Кт 030405000</a:t>
                      </a:r>
                    </a:p>
                    <a:p>
                      <a:r>
                        <a:rPr lang="ru-RU" dirty="0" smtClean="0"/>
                        <a:t>     020127510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929" name="Заголовок 1"/>
          <p:cNvSpPr>
            <a:spLocks noGrp="1"/>
          </p:cNvSpPr>
          <p:nvPr>
            <p:ph type="title"/>
          </p:nvPr>
        </p:nvSpPr>
        <p:spPr>
          <a:xfrm>
            <a:off x="457200" y="928689"/>
            <a:ext cx="8229600" cy="1571625"/>
          </a:xfrm>
        </p:spPr>
        <p:txBody>
          <a:bodyPr/>
          <a:lstStyle/>
          <a:p>
            <a:r>
              <a:rPr lang="ru-RU" sz="2400" b="1" i="1" dirty="0" smtClean="0"/>
              <a:t>Перевод оборотов по активам и обязательствам (На основании Справок (ф. 0504833) </a:t>
            </a:r>
            <a:r>
              <a:rPr lang="ru-RU" sz="2400" i="1" dirty="0" smtClean="0"/>
              <a:t>и соответствующих аналитических регистров аналитического учета)  датой реорганизации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457200" y="785814"/>
            <a:ext cx="8229600" cy="1000125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/>
              <a:t>Перевод оборотов по активам и обязательствам (На основании Справок (ф. 0504833) </a:t>
            </a:r>
            <a:r>
              <a:rPr lang="ru-RU" sz="2000" i="1" dirty="0" smtClean="0"/>
              <a:t>и соответствующих аналитических регистров аналитического учета)  датой реорганизации</a:t>
            </a:r>
            <a:endParaRPr lang="ru-RU" sz="2000" dirty="0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49B378-3325-45B3-9058-F48FB373A35F}" type="slidenum">
              <a:rPr lang="ru-RU" smtClean="0"/>
              <a:pPr/>
              <a:t>28</a:t>
            </a:fld>
            <a:endParaRPr lang="ru-RU" smtClean="0"/>
          </a:p>
        </p:txBody>
      </p:sp>
      <p:graphicFrame>
        <p:nvGraphicFramePr>
          <p:cNvPr id="5" name="Содержимое 5"/>
          <p:cNvGraphicFramePr>
            <a:graphicFrameLocks noGrp="1"/>
          </p:cNvGraphicFramePr>
          <p:nvPr>
            <p:ph idx="1"/>
          </p:nvPr>
        </p:nvGraphicFramePr>
        <p:xfrm>
          <a:off x="483577" y="2500313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 сумме оборотов по счетам кредиторской задолженности, образовавшейся в период с 1 января текущего года по дату реорганизации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передающая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получатель бюджетных средств (ПС) принимающая сторона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«красное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Дт 040120000</a:t>
                      </a:r>
                    </a:p>
                    <a:p>
                      <a:r>
                        <a:rPr lang="ru-RU" dirty="0" smtClean="0"/>
                        <a:t>Кт 030200730-030300730</a:t>
                      </a:r>
                    </a:p>
                    <a:p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Дт 040120000</a:t>
                      </a:r>
                    </a:p>
                    <a:p>
                      <a:r>
                        <a:rPr lang="ru-RU" dirty="0" smtClean="0"/>
                        <a:t>Кт 030200730-030300730</a:t>
                      </a:r>
                      <a:endParaRPr lang="ru-RU" dirty="0"/>
                    </a:p>
                  </a:txBody>
                  <a:tcPr marL="84406" marR="844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457200" y="857251"/>
            <a:ext cx="8229600" cy="5857875"/>
          </a:xfrm>
        </p:spPr>
        <p:txBody>
          <a:bodyPr/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ИНСТРУКЦИЯ О ПОРЯДКЕ СОСТАВЛЕНИЯ И ПРЕДСТАВЛЕНИЯ ГОДОВОЙ, КВАРТАЛЬНОЙ И МЕСЯЧНОЙ ОТЧЕТНОСТИ ОБ ИСПОЛНЕНИИ БЮДЖЕТОВ БЮДЖЕТНОЙ СИСТЕМЫ РОССИЙСКОЙ ФЕДЕРАЦИИ</a:t>
            </a:r>
          </a:p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VI. Особенности формирования бюджетной отчетности при реорганизации или ликвидации получателя бюджетных средств</a:t>
            </a:r>
            <a:endParaRPr lang="en-US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МИНИСТЕРСТВО ФИНАНСОВ РОССИЙСКОЙ ФЕДЕРАЦИИ ПРИКАЗ от 28 декабря 2010 г. N 191н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(в ред. Приказа Минфина РФ от 29.12.2011 N 191н)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7912" y="6381750"/>
            <a:ext cx="356088" cy="476250"/>
          </a:xfrm>
          <a:noFill/>
        </p:spPr>
        <p:txBody>
          <a:bodyPr/>
          <a:lstStyle/>
          <a:p>
            <a:fld id="{F7B4FD1C-3504-4893-AFED-62B35065F8A9}" type="slidenum">
              <a:rPr lang="ru-RU" smtClean="0"/>
              <a:pPr/>
              <a:t>29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219808" y="857250"/>
            <a:ext cx="8704385" cy="6000750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Разделительный (ликвидационный) баланс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(ф. 0503230);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Справка по консолидируемым расчетам (ф. 0503125);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Справка по заключению счетов бюджетного учета отчетного финансового года (ф. 0503110);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 об исполнении бюджета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(ф. 0503127);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 об исполнении смет доходов и расходов по приносящей доход деятельности главного распорядителя, распорядителя, получателя бюджетных средств (ф. 0503137);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 о финансовых результатах деятельности (ф. 0503121);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Пояснительная записка (ф. 0503160).</a:t>
            </a:r>
          </a:p>
          <a:p>
            <a:endParaRPr lang="ru-RU" sz="2000" dirty="0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8BE314-DA0D-4D19-9A10-E8B098702C0C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285750" y="928688"/>
            <a:ext cx="8704385" cy="57150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ИНСТРУКЦИИ О ПОРЯДКЕ СОСТАВЛЕНИЯ, ПРЕДСТАВЛЕНИЯ ГОДОВОЙ, КВАРТАЛЬНОЙ БУХГАЛТЕРСКОЙ ОТЧЕТНОСТИ ГОСУДАРСТВЕННЫХ (МУНИЦИПАЛЬНЫХ) БЮДЖЕТНЫХ И АВТОНОМНЫХ УЧРЕЖДЕНИЙ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III. Особенности формирования бухгалтерской отчетности при реорганизации или ликвидации учреждения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МИНИСТЕРСТВО ФИНАНСОВ РОССИЙСКОЙ ФЕДЕРАЦИИ ПРИКАЗ от 25 марта 2011 г. N 33н</a:t>
            </a:r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94481" y="6215063"/>
            <a:ext cx="356088" cy="476250"/>
          </a:xfrm>
          <a:noFill/>
        </p:spPr>
        <p:txBody>
          <a:bodyPr/>
          <a:lstStyle/>
          <a:p>
            <a:fld id="{0AB8AAF0-4D6E-4D57-BF89-EC9E36475F2C}" type="slidenum">
              <a:rPr lang="ru-RU" smtClean="0"/>
              <a:pPr/>
              <a:t>31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808" y="785813"/>
            <a:ext cx="8770327" cy="5715000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Разделительный (ликвидационный) баланс государственного (муниципального) учреждения (ф. 0503830);</a:t>
            </a:r>
          </a:p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Справка по консолидируемым расчетам учреждения (ф. 0503725);</a:t>
            </a:r>
          </a:p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Справка по заключению учреждением счетов бухгалтерского учета отчетного финансового года (ф. 0503710);</a:t>
            </a:r>
          </a:p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 об исполнении плана учреждения по финансово-хозяйственной деятельности (ф. 0503737);</a:t>
            </a:r>
          </a:p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 о принятых учреждением обязательствах (ф. 0503738);</a:t>
            </a:r>
          </a:p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Отчет о финансовых результатах деятельности учреждения (ф. 0503721);</a:t>
            </a:r>
          </a:p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Пояснительная записка к Балансу учреждения (ф. 0503760).</a:t>
            </a:r>
          </a:p>
          <a:p>
            <a:pPr>
              <a:defRPr/>
            </a:pPr>
            <a:endParaRPr lang="ru-RU" sz="2450" dirty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7912" y="6381750"/>
            <a:ext cx="356088" cy="476250"/>
          </a:xfrm>
          <a:noFill/>
        </p:spPr>
        <p:txBody>
          <a:bodyPr/>
          <a:lstStyle/>
          <a:p>
            <a:fld id="{31261339-E658-451F-A2C8-F9F625E09681}" type="slidenum">
              <a:rPr lang="ru-RU" smtClean="0"/>
              <a:pPr/>
              <a:t>32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1986</Words>
  <PresentationFormat>Экран (4:3)</PresentationFormat>
  <Paragraphs>321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 Вопросы реорганизации и изменения типа государственных (муниципальных) учреждений </vt:lpstr>
      <vt:lpstr>Слайд 2</vt:lpstr>
      <vt:lpstr>Слайд 3</vt:lpstr>
      <vt:lpstr>7-ФЗ</vt:lpstr>
      <vt:lpstr>174-ФЗ</vt:lpstr>
      <vt:lpstr>174-ФЗ</vt:lpstr>
      <vt:lpstr>Слайд 7</vt:lpstr>
      <vt:lpstr>Слайд 8</vt:lpstr>
      <vt:lpstr>Постановление № 334 </vt:lpstr>
      <vt:lpstr>Постановление № 334</vt:lpstr>
      <vt:lpstr>Постановление №334</vt:lpstr>
      <vt:lpstr>Слайд 12</vt:lpstr>
      <vt:lpstr>Слайд 13</vt:lpstr>
      <vt:lpstr>Слайд 14</vt:lpstr>
      <vt:lpstr>Слайд 15</vt:lpstr>
      <vt:lpstr>Слайд 16</vt:lpstr>
      <vt:lpstr>Слайд 17</vt:lpstr>
      <vt:lpstr>При изменении типа учреждения: </vt:lpstr>
      <vt:lpstr>Слайд 19</vt:lpstr>
      <vt:lpstr>РЕОРГАНИЗАЦИЯ Перевод показателей входящих остатков активов и обязательств (На основании Справок (ф. 0504833) и соответствующих аналитических регистров аналитического учета)  межотчетным периодом</vt:lpstr>
      <vt:lpstr> РЕОРГАНИЗАЦИЯ Перевод показателей входящих остатков активов и обязательств (На основании Справок (ф. 0504833) и соответствующих аналитических регистров аналитического учета)  межотчетным периодом</vt:lpstr>
      <vt:lpstr>Перевод показателей входящих остатков активов и обязательств (На основании Справок (ф. 0504833) и соответствующих аналитических регистров аналитического учета)  межотчетным периодом в сумме финансовых активов</vt:lpstr>
      <vt:lpstr>Перевод показателей входящих остатков активов и обязательств (На основании Справок (ф. 0504833) и соответствующих аналитических регистров аналитического учета)  межотчетным периодом</vt:lpstr>
      <vt:lpstr>Перевод показателей входящих остатков активов и обязательств (На основании Справок (ф. 0504833) и соответствующих аналитических регистров аналитического учета)  межотчетным периодом</vt:lpstr>
      <vt:lpstr>РЕОРГАНИЗАЦИЯ Перевод оборотов по активам и обязательствам (На основании Справок (ф. 0504833) и соответствующих аналитических регистров аналитического учета)  датой реорганизации</vt:lpstr>
      <vt:lpstr>Перевод оборотов по активам и обязательствам (На основании Справок (ф. 0504833) и соответствующих аналитических регистров аналитического учета)  датой реорганизации</vt:lpstr>
      <vt:lpstr>Перевод оборотов по активам и обязательствам (На основании Справок (ф. 0504833) и соответствующих аналитических регистров аналитического учета)  датой реорганизации</vt:lpstr>
      <vt:lpstr>Перевод оборотов по активам и обязательствам (На основании Справок (ф. 0504833) и соответствующих аналитических регистров аналитического учета)  датой реорганизации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Захарченко Елена Валерьевна</dc:creator>
  <cp:lastModifiedBy>zaharchenko</cp:lastModifiedBy>
  <cp:revision>216</cp:revision>
  <dcterms:created xsi:type="dcterms:W3CDTF">2013-09-18T04:54:41Z</dcterms:created>
  <dcterms:modified xsi:type="dcterms:W3CDTF">2013-09-30T10:24:09Z</dcterms:modified>
</cp:coreProperties>
</file>