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4"/>
  </p:notesMasterIdLst>
  <p:handoutMasterIdLst>
    <p:handoutMasterId r:id="rId15"/>
  </p:handoutMasterIdLst>
  <p:sldIdLst>
    <p:sldId id="256" r:id="rId3"/>
    <p:sldId id="261" r:id="rId4"/>
    <p:sldId id="269" r:id="rId5"/>
    <p:sldId id="274" r:id="rId6"/>
    <p:sldId id="270" r:id="rId7"/>
    <p:sldId id="277" r:id="rId8"/>
    <p:sldId id="271" r:id="rId9"/>
    <p:sldId id="272" r:id="rId10"/>
    <p:sldId id="273" r:id="rId11"/>
    <p:sldId id="275" r:id="rId12"/>
    <p:sldId id="264" r:id="rId13"/>
  </p:sldIdLst>
  <p:sldSz cx="9144000" cy="6858000" type="screen4x3"/>
  <p:notesSz cx="6718300" cy="98679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CCFF"/>
    <a:srgbClr val="FFFFFF"/>
    <a:srgbClr val="66FF33"/>
    <a:srgbClr val="FF0066"/>
    <a:srgbClr val="FF3399"/>
    <a:srgbClr val="FF66CC"/>
    <a:srgbClr val="FF9900"/>
    <a:srgbClr val="CC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43" autoAdjust="0"/>
    <p:restoredTop sz="94654" autoAdjust="0"/>
  </p:normalViewPr>
  <p:slideViewPr>
    <p:cSldViewPr>
      <p:cViewPr>
        <p:scale>
          <a:sx n="100" d="100"/>
          <a:sy n="100" d="100"/>
        </p:scale>
        <p:origin x="-1956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/>
          <a:lstStyle>
            <a:lvl1pPr algn="l">
              <a:defRPr sz="1200"/>
            </a:lvl1pPr>
          </a:lstStyle>
          <a:p>
            <a:r>
              <a:rPr lang="ru-RU" smtClean="0"/>
              <a:t>слайд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05483" y="0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/>
          <a:lstStyle>
            <a:lvl1pPr algn="r">
              <a:defRPr sz="1200"/>
            </a:lvl1pPr>
          </a:lstStyle>
          <a:p>
            <a:fld id="{29B9E436-99F6-4982-A9C2-10E5DBA2474F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2792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05483" y="9372792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 anchor="b"/>
          <a:lstStyle>
            <a:lvl1pPr algn="r">
              <a:defRPr sz="1200"/>
            </a:lvl1pPr>
          </a:lstStyle>
          <a:p>
            <a:fld id="{D4F60585-3718-43DF-85D1-8A6ABFEF7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37274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/>
          <a:lstStyle>
            <a:lvl1pPr algn="l">
              <a:defRPr sz="1200"/>
            </a:lvl1pPr>
          </a:lstStyle>
          <a:p>
            <a:r>
              <a:rPr lang="ru-RU" smtClean="0"/>
              <a:t>слайд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05483" y="0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/>
          <a:lstStyle>
            <a:lvl1pPr algn="r">
              <a:defRPr sz="1200"/>
            </a:lvl1pPr>
          </a:lstStyle>
          <a:p>
            <a:fld id="{CA4714CB-2039-4DEE-A370-53FF435D1FAD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9775"/>
            <a:ext cx="493395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6" rIns="91434" bIns="4571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1830" y="4687254"/>
            <a:ext cx="5374640" cy="4440555"/>
          </a:xfrm>
          <a:prstGeom prst="rect">
            <a:avLst/>
          </a:prstGeom>
        </p:spPr>
        <p:txBody>
          <a:bodyPr vert="horz" lIns="91434" tIns="45716" rIns="91434" bIns="4571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2792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05483" y="9372792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 anchor="b"/>
          <a:lstStyle>
            <a:lvl1pPr algn="r">
              <a:defRPr sz="1200"/>
            </a:lvl1pPr>
          </a:lstStyle>
          <a:p>
            <a:fld id="{836AAE13-A4DE-4703-AB8E-05A3A35D55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811295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AAE13-A4DE-4703-AB8E-05A3A35D5563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ru-RU" smtClean="0"/>
              <a:t>слайд</a:t>
            </a: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B7FF83-2FD0-4456-A404-512E3F9033C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F87C7A-DA24-44E3-B4EF-9EA48AE14C5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3806130" y="9374033"/>
            <a:ext cx="2910570" cy="492291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30EF3DF-E57F-4391-95ED-45F835A4363D}" type="slidenum">
              <a:rPr lang="ru-RU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ru-RU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1752600"/>
            <a:ext cx="54864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2743200"/>
            <a:ext cx="5486400" cy="4572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7E041875-D098-4BC9-A765-56993D3E3E23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1BA654-6928-4391-9489-5A682E4D5FB5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B8DF13-6662-40FD-89C1-B05B185F32FC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1613" y="1828800"/>
            <a:ext cx="2665412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59425" y="1828800"/>
            <a:ext cx="2667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C828A3-A432-49D9-A801-3F9A7B0B9A3D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A3EF40-09EE-4A03-9A6F-3E410BB997DF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2E8B02-7881-459E-840C-66210B22F0AA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A3077E-8995-4771-92E9-DA9002752005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3C3FF1-ED54-4412-9F57-506691C921A9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9BCC36-8E85-48D5-8719-64C0D91A43A5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7097B3-527B-42B5-8D96-697B0ED356F3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762000"/>
            <a:ext cx="1370012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741613" y="762000"/>
            <a:ext cx="396240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12A757-8C04-4901-80C5-CF2580D4613B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2784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3110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6941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0056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217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0563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0814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2340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2847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9790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46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 l="-6000" t="-7000" r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41613" y="762000"/>
            <a:ext cx="54848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828800"/>
            <a:ext cx="54848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fld id="{55FA6C4B-3349-4677-B8CE-E28047916927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88645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79551B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79551B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79551B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79551B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5083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00306"/>
            <a:ext cx="9144000" cy="2428892"/>
          </a:xfrm>
        </p:spPr>
        <p:txBody>
          <a:bodyPr lIns="72000" tIns="0" rIns="72000" bIns="0"/>
          <a:lstStyle/>
          <a:p>
            <a:pPr algn="ctr"/>
            <a:r>
              <a:rPr lang="ru-RU" sz="2700" kern="1200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latin typeface="+mn-lt"/>
                <a:ea typeface="+mn-ea"/>
                <a:cs typeface="+mn-cs"/>
              </a:rPr>
              <a:t>Особенности составления квартальной бухгалтерской отчетности учреждениями государственного сектора в 2013 году, подготовительные мероприятия по формированию годовой бухгалтерской отчетности.</a:t>
            </a:r>
            <a:endParaRPr lang="ru-RU" sz="27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072198" y="6143644"/>
            <a:ext cx="2806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</a:rPr>
              <a:t>25 сентября 2013 года</a:t>
            </a:r>
          </a:p>
        </p:txBody>
      </p:sp>
      <p:pic>
        <p:nvPicPr>
          <p:cNvPr id="5" name="Рисунок 4" descr="g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28604"/>
            <a:ext cx="1706518" cy="16016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360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sz="1200" i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</a:rPr>
              <a:t>Министерство финансов Удмуртской Республики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5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Недостатки по отчетности АУ, БУ за </a:t>
            </a:r>
            <a:r>
              <a:rPr lang="en-US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I</a:t>
            </a: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 квартал и </a:t>
            </a:r>
            <a:r>
              <a:rPr lang="en-US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I</a:t>
            </a: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 полугодие 2013 года: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642918"/>
            <a:ext cx="85011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1. При осуществлении кассовых расходов по бюджетным инвестициям </a:t>
            </a:r>
            <a:r>
              <a:rPr lang="ru-RU" sz="2000" b="1" u="sng" dirty="0" smtClean="0">
                <a:solidFill>
                  <a:srgbClr val="FF0000"/>
                </a:solidFill>
              </a:rPr>
              <a:t>применялись коды видов расходов, предназначенных для субсидий на иные цели </a:t>
            </a:r>
            <a:r>
              <a:rPr lang="ru-RU" sz="2000" b="1" dirty="0" smtClean="0">
                <a:solidFill>
                  <a:schemeClr val="bg2"/>
                </a:solidFill>
              </a:rPr>
              <a:t>(то есть - коды 612, 622 вместо соответствующих кодов группы 400), что в последующем отразилось в расхождениях между формами ф.0503317 и ф.0503737 в части перечисленных и полученных целевых средств;</a:t>
            </a: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2. Осуществлялись операции по зачислению на лицевые счета учреждений </a:t>
            </a:r>
            <a:r>
              <a:rPr lang="ru-RU" sz="2000" b="1" u="sng" dirty="0" smtClean="0">
                <a:solidFill>
                  <a:srgbClr val="FF0000"/>
                </a:solidFill>
              </a:rPr>
              <a:t>доходов и проведению кассовых расходов, не предусмотренных планом финансово-хозяйственной деятельности учреждения, </a:t>
            </a:r>
            <a:r>
              <a:rPr lang="ru-RU" sz="2000" b="1" dirty="0" smtClean="0">
                <a:solidFill>
                  <a:schemeClr val="bg2"/>
                </a:solidFill>
              </a:rPr>
              <a:t>что отражается в превышении данных по исполнению над плановыми назначениями в ф.0503737;</a:t>
            </a: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3. В результате неверно сформированных учреждениями платежных документов </a:t>
            </a:r>
            <a:r>
              <a:rPr lang="ru-RU" sz="2000" b="1" u="sng" dirty="0" smtClean="0">
                <a:solidFill>
                  <a:srgbClr val="FF0000"/>
                </a:solidFill>
              </a:rPr>
              <a:t>по операциям возврата финансирования текущего финансового года, производилось зачисление указанных сумм на доходные КБК</a:t>
            </a:r>
            <a:r>
              <a:rPr lang="ru-RU" sz="2000" b="1" dirty="0" smtClean="0">
                <a:solidFill>
                  <a:schemeClr val="bg2"/>
                </a:solidFill>
              </a:rPr>
              <a:t>, вместо проведения операций по восстановлению кассового расхода текущего финансового года.</a:t>
            </a:r>
          </a:p>
          <a:p>
            <a:pPr algn="just"/>
            <a:endParaRPr lang="ru-RU" sz="20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5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Некоторые особенности составления и представления отчетности за 9 месяцев 2013 года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714356"/>
            <a:ext cx="85725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Бюджетная и бухгалтерская отчетность за 9 месяцев 2013 года будет собираться Министерством финансов </a:t>
            </a:r>
            <a:r>
              <a:rPr lang="ru-RU" sz="2000" b="1" u="sng" dirty="0" smtClean="0">
                <a:solidFill>
                  <a:srgbClr val="FF0000"/>
                </a:solidFill>
              </a:rPr>
              <a:t>в объеме форм, предусмотренном для квартальной отчетности</a:t>
            </a:r>
            <a:r>
              <a:rPr lang="ru-RU" sz="2000" b="1" dirty="0" smtClean="0">
                <a:solidFill>
                  <a:schemeClr val="bg2"/>
                </a:solidFill>
              </a:rPr>
              <a:t> (приказ МФ УР от 31.05.2013 № 70). Бухгалтерская отчетность бюджетных и автономных учреждений муниципальных образований будет включать:</a:t>
            </a: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 </a:t>
            </a: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1. Отчет об исполнении учреждением плана его финансово-хозяйственной деятельности (ф.0503737);</a:t>
            </a: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2. Текстовая часть пояснительной записки (ф.0503760);</a:t>
            </a: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3. Сведения об остатках денежных средств учреждения (ф.0503779)</a:t>
            </a:r>
          </a:p>
          <a:p>
            <a:pPr algn="just"/>
            <a:endParaRPr lang="ru-RU" sz="2000" b="1" dirty="0" smtClean="0">
              <a:solidFill>
                <a:schemeClr val="bg2"/>
              </a:solidFill>
            </a:endParaRP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В то же время, финансовые органы муниципальных образований, в силу действия пункта 5 Инструкции 191н и пункта 8 Инструкции 33н, </a:t>
            </a:r>
            <a:r>
              <a:rPr lang="ru-RU" sz="2000" b="1" u="sng" dirty="0" smtClean="0">
                <a:solidFill>
                  <a:srgbClr val="FF0000"/>
                </a:solidFill>
              </a:rPr>
              <a:t>вправе установить своим нормативным актом</a:t>
            </a:r>
            <a:r>
              <a:rPr lang="ru-RU" sz="2000" b="1" dirty="0" smtClean="0">
                <a:solidFill>
                  <a:schemeClr val="bg2"/>
                </a:solidFill>
              </a:rPr>
              <a:t> в составе квартальной отчетности, представляемой ГРБС муниципального образования, дополнительные формы отчетности, в том числе предусмотренные годовым отчетом.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79216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200" b="1" kern="1200" dirty="0">
                <a:ln>
                  <a:solidFill>
                    <a:schemeClr val="accent4">
                      <a:lumMod val="10000"/>
                    </a:schemeClr>
                  </a:solidFill>
                </a:ln>
              </a:rPr>
              <a:t>Особенности отчетности бюджетных, автономных учреждений</a:t>
            </a:r>
          </a:p>
        </p:txBody>
      </p:sp>
      <p:graphicFrame>
        <p:nvGraphicFramePr>
          <p:cNvPr id="4116" name="Group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97703572"/>
              </p:ext>
            </p:extLst>
          </p:nvPr>
        </p:nvGraphicFramePr>
        <p:xfrm>
          <a:off x="179388" y="1340768"/>
          <a:ext cx="8785225" cy="5256584"/>
        </p:xfrm>
        <a:graphic>
          <a:graphicData uri="http://schemas.openxmlformats.org/drawingml/2006/table">
            <a:tbl>
              <a:tblPr/>
              <a:tblGrid>
                <a:gridCol w="1800225"/>
                <a:gridCol w="1944687"/>
                <a:gridCol w="5040313"/>
              </a:tblGrid>
              <a:tr h="2133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По каждому виду деятельности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(2, 4, 5, 6, 7)</a:t>
                      </a:r>
                    </a:p>
                  </a:txBody>
                  <a:tcPr marL="91443" marR="91443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Одна форма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(по всем видам деятельности)</a:t>
                      </a:r>
                    </a:p>
                  </a:txBody>
                  <a:tcPr marL="91443" marR="91443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Несколько форм укрупнено: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деятельность с целевыми средствами(5+6)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деятельность по оказанию работ (услуг) (2+4+7)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средства во временном распоряжении) (3)</a:t>
                      </a:r>
                    </a:p>
                  </a:txBody>
                  <a:tcPr marL="91443" marR="91443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235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0503737, 0503738, 0503725, 0503769, 0503768</a:t>
                      </a:r>
                    </a:p>
                  </a:txBody>
                  <a:tcPr marL="91443" marR="91443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0503730, 0503721, 0503710,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формы Пояснительной записки</a:t>
                      </a:r>
                    </a:p>
                  </a:txBody>
                  <a:tcPr marL="91443" marR="91443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0503779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0503773</a:t>
                      </a:r>
                    </a:p>
                  </a:txBody>
                  <a:tcPr marL="91443" marR="91443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469849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5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Отчет об исполнении учреждением плана его финансово-хозяйственной деятельности (ф. 0503737)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07" y="815945"/>
          <a:ext cx="9001187" cy="5983909"/>
        </p:xfrm>
        <a:graphic>
          <a:graphicData uri="http://schemas.openxmlformats.org/drawingml/2006/table">
            <a:tbl>
              <a:tblPr/>
              <a:tblGrid>
                <a:gridCol w="2927753"/>
                <a:gridCol w="361514"/>
                <a:gridCol w="361514"/>
                <a:gridCol w="723028"/>
                <a:gridCol w="723028"/>
                <a:gridCol w="815451"/>
                <a:gridCol w="758794"/>
                <a:gridCol w="746149"/>
                <a:gridCol w="716322"/>
                <a:gridCol w="867634"/>
              </a:tblGrid>
              <a:tr h="27399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Код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Код 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Утверждено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</a:t>
                      </a:r>
                      <a:r>
                        <a:rPr lang="ru-RU" sz="9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Исполнено плановых </a:t>
                      </a:r>
                      <a:r>
                        <a:rPr lang="ru-RU" sz="9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  <a:endParaRPr lang="ru-RU" sz="900" b="0" i="0" u="none" strike="noStrike" dirty="0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Не исполнено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804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Наименование показателя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стро-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анали-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плановых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лицевые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банковские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кассу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некассовыми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итого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плановых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9678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ки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тики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счета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 счета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учреждения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операциями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1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6306" marR="6306" marT="630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3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5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7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8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9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Доходы</a:t>
                      </a:r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- всего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010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Доходы от собственности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030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из них: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аренды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031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0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Доходы от оказания платных услуг (работ)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040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03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Доходы от штрафов, пеней, иных сумм принудительного изъятия</a:t>
                      </a:r>
                    </a:p>
                  </a:txBody>
                  <a:tcPr marL="75675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050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140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0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Безвозмездные  поступления от бюджетов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в том числе: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поступления от наднациональных организаций и правительств  иностранных государств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152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03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поступления от международных финансовых организаций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153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Доходы от операций с активами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х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в том числе: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основных средств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410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нематериальных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6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непроизведенных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094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64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материальных запасов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095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440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ценных бумаг, кроме акций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096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акций 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097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иных финансовых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098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650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6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Прочие доходы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из них: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субсидии на выполнение государственного (муниципального) задания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101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субсидии </a:t>
                      </a:r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на иные цели 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бюджетные инвестиции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9770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иные доходы</a:t>
                      </a:r>
                    </a:p>
                  </a:txBody>
                  <a:tcPr marL="6306" marR="6306" marT="630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104</a:t>
                      </a:r>
                    </a:p>
                  </a:txBody>
                  <a:tcPr marL="6306" marR="6306" marT="63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7" name="Скругленная прямоугольная выноска 6"/>
          <p:cNvSpPr/>
          <p:nvPr/>
        </p:nvSpPr>
        <p:spPr>
          <a:xfrm>
            <a:off x="3000364" y="2357430"/>
            <a:ext cx="2928958" cy="1571636"/>
          </a:xfrm>
          <a:prstGeom prst="wedgeRoundRectCallout">
            <a:avLst>
              <a:gd name="adj1" fmla="val 62732"/>
              <a:gd name="adj2" fmla="val -86369"/>
              <a:gd name="adj3" fmla="val 16667"/>
            </a:avLst>
          </a:prstGeom>
          <a:solidFill>
            <a:schemeClr val="tx1"/>
          </a:solidFill>
          <a:ln cmpd="dbl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bg2"/>
                </a:solidFill>
              </a:rPr>
              <a:t>Графа 7 раздела 1 «Доходы» ф.0503737 может заполняться только по ВФО «2»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5643570" y="4143380"/>
            <a:ext cx="3357586" cy="1571636"/>
          </a:xfrm>
          <a:prstGeom prst="wedgeRoundRectCallout">
            <a:avLst>
              <a:gd name="adj1" fmla="val -5100"/>
              <a:gd name="adj2" fmla="val -200914"/>
              <a:gd name="adj3" fmla="val 16667"/>
            </a:avLst>
          </a:prstGeom>
          <a:solidFill>
            <a:schemeClr val="tx1"/>
          </a:solidFill>
          <a:ln cmpd="dbl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bg2"/>
                </a:solidFill>
              </a:rPr>
              <a:t>Сведения по некассовым операциям подлежат отражению в Пояснительной записке 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5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Отчет об исполнении учреждением плана его финансово-хозяйственной деятельности (ф. 0503737) по ВФО «4»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07" y="815945"/>
          <a:ext cx="9001187" cy="5983909"/>
        </p:xfrm>
        <a:graphic>
          <a:graphicData uri="http://schemas.openxmlformats.org/drawingml/2006/table">
            <a:tbl>
              <a:tblPr/>
              <a:tblGrid>
                <a:gridCol w="2927753"/>
                <a:gridCol w="361514"/>
                <a:gridCol w="361514"/>
                <a:gridCol w="723028"/>
                <a:gridCol w="723028"/>
                <a:gridCol w="815451"/>
                <a:gridCol w="758794"/>
                <a:gridCol w="746149"/>
                <a:gridCol w="716322"/>
                <a:gridCol w="867634"/>
              </a:tblGrid>
              <a:tr h="27399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Код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Код 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Утверждено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</a:t>
                      </a:r>
                      <a:r>
                        <a:rPr lang="ru-RU" sz="9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Исполнено плановых </a:t>
                      </a:r>
                      <a:r>
                        <a:rPr lang="ru-RU" sz="9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  <a:endParaRPr lang="ru-RU" sz="900" b="0" i="0" u="none" strike="noStrike" dirty="0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Не исполнено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804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Наименование показателя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стро-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анали-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плановых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лицевые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банковские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кассу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некассовыми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итого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плановых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9678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ки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тики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счета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 счета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учреждения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операциями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1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6306" marR="6306" marT="630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3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5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7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8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9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Доходы</a:t>
                      </a:r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- всего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010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Доходы от собственности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030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из них: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аренды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031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0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Доходы от оказания платных услуг (работ)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040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03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Доходы от штрафов, пеней, иных сумм принудительного изъятия</a:t>
                      </a:r>
                    </a:p>
                  </a:txBody>
                  <a:tcPr marL="75675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050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140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0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Безвозмездные  поступления от бюджетов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в том числе: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поступления от наднациональных организаций и правительств  иностранных государств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152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03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поступления от международных финансовых организаций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153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Доходы от операций с активами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х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в том числе: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основных средств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410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нематериальных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6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непроизведенных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094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64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материальных запасов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095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440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ценных бумаг, кроме акций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096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акций 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097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иных финансовых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098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650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6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Прочие доходы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из них: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субсидии на выполнение государственного (муниципального) задания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101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субсидии </a:t>
                      </a:r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на иные цели 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бюджетные инвестиции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9770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иные доходы</a:t>
                      </a:r>
                    </a:p>
                  </a:txBody>
                  <a:tcPr marL="6306" marR="6306" marT="630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104</a:t>
                      </a:r>
                    </a:p>
                  </a:txBody>
                  <a:tcPr marL="6306" marR="6306" marT="63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6" name="Скругленная прямоугольная выноска 5"/>
          <p:cNvSpPr/>
          <p:nvPr/>
        </p:nvSpPr>
        <p:spPr>
          <a:xfrm>
            <a:off x="4643438" y="5300663"/>
            <a:ext cx="3673475" cy="1081087"/>
          </a:xfrm>
          <a:prstGeom prst="wedgeRoundRectCallout">
            <a:avLst>
              <a:gd name="adj1" fmla="val -60958"/>
              <a:gd name="adj2" fmla="val 19608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2"/>
                </a:solidFill>
              </a:rPr>
              <a:t>Субсидии на выполнение государственного задания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4786314" y="1714488"/>
            <a:ext cx="4176712" cy="1300159"/>
          </a:xfrm>
          <a:prstGeom prst="wedgeRoundRectCallout">
            <a:avLst>
              <a:gd name="adj1" fmla="val -66033"/>
              <a:gd name="adj2" fmla="val 7788"/>
              <a:gd name="adj3" fmla="val 16667"/>
            </a:avLst>
          </a:prstGeom>
          <a:solidFill>
            <a:schemeClr val="tx1"/>
          </a:solidFill>
          <a:ln cmpd="dbl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2"/>
                </a:solidFill>
              </a:rPr>
              <a:t>Возврат дебиторской задолженности прошлых лет, </a:t>
            </a:r>
            <a:r>
              <a:rPr lang="ru-RU" dirty="0" smtClean="0">
                <a:solidFill>
                  <a:schemeClr val="bg2"/>
                </a:solidFill>
              </a:rPr>
              <a:t>сформированной </a:t>
            </a:r>
            <a:r>
              <a:rPr lang="ru-RU" dirty="0">
                <a:solidFill>
                  <a:schemeClr val="bg2"/>
                </a:solidFill>
              </a:rPr>
              <a:t>за счет средств </a:t>
            </a:r>
            <a:r>
              <a:rPr lang="ru-RU" u="sng" dirty="0">
                <a:solidFill>
                  <a:schemeClr val="bg2"/>
                </a:solidFill>
              </a:rPr>
              <a:t>бюджета</a:t>
            </a:r>
            <a:r>
              <a:rPr lang="ru-RU" dirty="0">
                <a:solidFill>
                  <a:schemeClr val="bg2"/>
                </a:solidFill>
              </a:rPr>
              <a:t>, с последующим перечислением в доход бюджета</a:t>
            </a:r>
          </a:p>
        </p:txBody>
      </p:sp>
      <p:sp>
        <p:nvSpPr>
          <p:cNvPr id="8" name="Овал 7"/>
          <p:cNvSpPr/>
          <p:nvPr/>
        </p:nvSpPr>
        <p:spPr>
          <a:xfrm>
            <a:off x="0" y="5643578"/>
            <a:ext cx="4140200" cy="720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4786314" y="3429000"/>
            <a:ext cx="4176713" cy="1511300"/>
          </a:xfrm>
          <a:prstGeom prst="wedgeRoundRectCallout">
            <a:avLst>
              <a:gd name="adj1" fmla="val -49300"/>
              <a:gd name="adj2" fmla="val 15881"/>
              <a:gd name="adj3" fmla="val 16667"/>
            </a:avLst>
          </a:prstGeom>
          <a:solidFill>
            <a:schemeClr val="tx1"/>
          </a:solidFill>
          <a:ln cmpd="dbl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2"/>
                </a:solidFill>
              </a:rPr>
              <a:t>Возврат дебиторской задолженности прошлых лет, сформированной за счет </a:t>
            </a:r>
            <a:r>
              <a:rPr lang="ru-RU" u="sng" dirty="0">
                <a:solidFill>
                  <a:schemeClr val="bg2"/>
                </a:solidFill>
              </a:rPr>
              <a:t>субсидии на выполнение гос. задания</a:t>
            </a:r>
            <a:r>
              <a:rPr lang="ru-RU" dirty="0">
                <a:solidFill>
                  <a:schemeClr val="bg2"/>
                </a:solidFill>
              </a:rPr>
              <a:t>,  отражается как восстановление расходов.</a:t>
            </a:r>
          </a:p>
        </p:txBody>
      </p:sp>
      <p:sp>
        <p:nvSpPr>
          <p:cNvPr id="10" name="Овал 9"/>
          <p:cNvSpPr/>
          <p:nvPr/>
        </p:nvSpPr>
        <p:spPr>
          <a:xfrm>
            <a:off x="0" y="2357431"/>
            <a:ext cx="4140200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5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Бухгалтерские записи в случае возврата АУ, БУ дебиторской задолженности прошлых лет в 2013 году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836712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100" b="1" u="sng" dirty="0" smtClean="0">
                <a:solidFill>
                  <a:schemeClr val="bg2"/>
                </a:solidFill>
              </a:rPr>
              <a:t>У АУ и БУ учреждения:</a:t>
            </a:r>
          </a:p>
          <a:p>
            <a:pPr algn="just">
              <a:buFontTx/>
              <a:buChar char="-"/>
            </a:pPr>
            <a:r>
              <a:rPr lang="ru-RU" sz="2100" b="1" dirty="0" smtClean="0">
                <a:solidFill>
                  <a:schemeClr val="bg2"/>
                </a:solidFill>
              </a:rPr>
              <a:t>Дт 4 </a:t>
            </a:r>
            <a:r>
              <a:rPr lang="ru-RU" sz="2100" b="1" dirty="0">
                <a:solidFill>
                  <a:schemeClr val="bg2"/>
                </a:solidFill>
              </a:rPr>
              <a:t>206 00 000 – остаток дебиторской задолженности на </a:t>
            </a:r>
            <a:r>
              <a:rPr lang="ru-RU" sz="2100" b="1" dirty="0" smtClean="0">
                <a:solidFill>
                  <a:schemeClr val="bg2"/>
                </a:solidFill>
              </a:rPr>
              <a:t>01.01.2013</a:t>
            </a:r>
            <a:endParaRPr lang="ru-RU" sz="2100" b="1" dirty="0">
              <a:solidFill>
                <a:schemeClr val="bg2"/>
              </a:solidFill>
            </a:endParaRPr>
          </a:p>
          <a:p>
            <a:pPr algn="just">
              <a:buFontTx/>
              <a:buChar char="-"/>
            </a:pPr>
            <a:r>
              <a:rPr lang="ru-RU" sz="2100" b="1" dirty="0" smtClean="0">
                <a:solidFill>
                  <a:schemeClr val="bg2"/>
                </a:solidFill>
              </a:rPr>
              <a:t>Дт 4 201 11 510   Кт 4 205 31 660 – поступила от поставщика дебиторская задолженность на лицевой счет учреждения (с одновременным отражением на </a:t>
            </a:r>
            <a:r>
              <a:rPr lang="ru-RU" sz="2100" b="1" dirty="0" err="1" smtClean="0">
                <a:solidFill>
                  <a:schemeClr val="bg2"/>
                </a:solidFill>
              </a:rPr>
              <a:t>забалансовом</a:t>
            </a:r>
            <a:r>
              <a:rPr lang="ru-RU" sz="2100" b="1" dirty="0" smtClean="0">
                <a:solidFill>
                  <a:schemeClr val="bg2"/>
                </a:solidFill>
              </a:rPr>
              <a:t> счете 17);</a:t>
            </a:r>
            <a:endParaRPr lang="ru-RU" sz="2100" b="1" dirty="0">
              <a:solidFill>
                <a:schemeClr val="bg2"/>
              </a:solidFill>
            </a:endParaRPr>
          </a:p>
          <a:p>
            <a:pPr algn="just"/>
            <a:r>
              <a:rPr lang="ru-RU" sz="2100" b="1" dirty="0" smtClean="0">
                <a:solidFill>
                  <a:schemeClr val="bg2"/>
                </a:solidFill>
              </a:rPr>
              <a:t>-Дт 4 205 31 560    Кт 4 206 00 660 – трансформация КБК с расходной на доходную;</a:t>
            </a:r>
            <a:endParaRPr lang="ru-RU" sz="2100" b="1" dirty="0">
              <a:solidFill>
                <a:schemeClr val="bg2"/>
              </a:solidFill>
            </a:endParaRPr>
          </a:p>
          <a:p>
            <a:pPr algn="just"/>
            <a:r>
              <a:rPr lang="ru-RU" sz="2100" b="1" dirty="0">
                <a:solidFill>
                  <a:schemeClr val="bg2"/>
                </a:solidFill>
              </a:rPr>
              <a:t>- Дт </a:t>
            </a:r>
            <a:r>
              <a:rPr lang="ru-RU" sz="2100" b="1" dirty="0" smtClean="0">
                <a:solidFill>
                  <a:schemeClr val="bg2"/>
                </a:solidFill>
              </a:rPr>
              <a:t>4</a:t>
            </a:r>
            <a:r>
              <a:rPr lang="ru-RU" sz="2100" b="1" dirty="0">
                <a:solidFill>
                  <a:schemeClr val="bg2"/>
                </a:solidFill>
              </a:rPr>
              <a:t> 401 10 130   Кт </a:t>
            </a:r>
            <a:r>
              <a:rPr lang="ru-RU" sz="2100" b="1" dirty="0" smtClean="0">
                <a:solidFill>
                  <a:schemeClr val="bg2"/>
                </a:solidFill>
              </a:rPr>
              <a:t>4</a:t>
            </a:r>
            <a:r>
              <a:rPr lang="ru-RU" sz="2100" b="1" dirty="0">
                <a:solidFill>
                  <a:schemeClr val="bg2"/>
                </a:solidFill>
              </a:rPr>
              <a:t> 303 05 730 – начисление обязательств по перечислению в бюджет поступившей суммы дебиторской задолженности;</a:t>
            </a:r>
          </a:p>
          <a:p>
            <a:pPr algn="just"/>
            <a:r>
              <a:rPr lang="ru-RU" sz="2100" b="1" dirty="0">
                <a:solidFill>
                  <a:schemeClr val="bg2"/>
                </a:solidFill>
              </a:rPr>
              <a:t>- Дт </a:t>
            </a:r>
            <a:r>
              <a:rPr lang="ru-RU" sz="2100" b="1" dirty="0" smtClean="0">
                <a:solidFill>
                  <a:schemeClr val="bg2"/>
                </a:solidFill>
              </a:rPr>
              <a:t>4</a:t>
            </a:r>
            <a:r>
              <a:rPr lang="ru-RU" sz="2100" b="1" dirty="0">
                <a:solidFill>
                  <a:schemeClr val="bg2"/>
                </a:solidFill>
              </a:rPr>
              <a:t> 303 05 830   Кт </a:t>
            </a:r>
            <a:r>
              <a:rPr lang="ru-RU" sz="2100" b="1" dirty="0" smtClean="0">
                <a:solidFill>
                  <a:schemeClr val="bg2"/>
                </a:solidFill>
              </a:rPr>
              <a:t>4</a:t>
            </a:r>
            <a:r>
              <a:rPr lang="ru-RU" sz="2100" b="1" dirty="0">
                <a:solidFill>
                  <a:schemeClr val="bg2"/>
                </a:solidFill>
              </a:rPr>
              <a:t> 201 11 610 – перечислена поступившая </a:t>
            </a:r>
            <a:r>
              <a:rPr lang="ru-RU" sz="2100" b="1" dirty="0" smtClean="0">
                <a:solidFill>
                  <a:schemeClr val="bg2"/>
                </a:solidFill>
              </a:rPr>
              <a:t>дебиторская задолженность </a:t>
            </a:r>
            <a:r>
              <a:rPr lang="ru-RU" sz="2100" b="1" dirty="0">
                <a:solidFill>
                  <a:schemeClr val="bg2"/>
                </a:solidFill>
              </a:rPr>
              <a:t>в доход </a:t>
            </a:r>
            <a:r>
              <a:rPr lang="ru-RU" sz="2100" b="1" dirty="0" smtClean="0">
                <a:solidFill>
                  <a:schemeClr val="bg2"/>
                </a:solidFill>
              </a:rPr>
              <a:t>бюджета (с одновременным отражением по </a:t>
            </a:r>
            <a:r>
              <a:rPr lang="ru-RU" sz="2100" b="1" dirty="0" err="1" smtClean="0">
                <a:solidFill>
                  <a:schemeClr val="bg2"/>
                </a:solidFill>
              </a:rPr>
              <a:t>забалансовому</a:t>
            </a:r>
            <a:r>
              <a:rPr lang="ru-RU" sz="2100" b="1" dirty="0" smtClean="0">
                <a:solidFill>
                  <a:schemeClr val="bg2"/>
                </a:solidFill>
              </a:rPr>
              <a:t> счету 17 со знаком «-»);</a:t>
            </a:r>
            <a:endParaRPr lang="ru-RU" sz="2100" b="1" dirty="0">
              <a:solidFill>
                <a:schemeClr val="bg2"/>
              </a:solidFill>
            </a:endParaRPr>
          </a:p>
          <a:p>
            <a:pPr algn="just"/>
            <a:endParaRPr lang="ru-RU" sz="21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124307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5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Отчет об исполнении учреждением плана его финансово-хозяйственной деятельности (ф. 0503737) по ВФО «5», «6»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07" y="815945"/>
          <a:ext cx="9001187" cy="5983909"/>
        </p:xfrm>
        <a:graphic>
          <a:graphicData uri="http://schemas.openxmlformats.org/drawingml/2006/table">
            <a:tbl>
              <a:tblPr/>
              <a:tblGrid>
                <a:gridCol w="2927753"/>
                <a:gridCol w="361514"/>
                <a:gridCol w="361514"/>
                <a:gridCol w="723028"/>
                <a:gridCol w="723028"/>
                <a:gridCol w="815451"/>
                <a:gridCol w="758794"/>
                <a:gridCol w="746149"/>
                <a:gridCol w="716322"/>
                <a:gridCol w="867634"/>
              </a:tblGrid>
              <a:tr h="27399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Код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Код 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Утверждено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</a:t>
                      </a:r>
                      <a:r>
                        <a:rPr lang="ru-RU" sz="9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Исполнено плановых </a:t>
                      </a:r>
                      <a:r>
                        <a:rPr lang="ru-RU" sz="9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  <a:endParaRPr lang="ru-RU" sz="900" b="0" i="0" u="none" strike="noStrike" dirty="0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Не исполнено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804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Наименование показателя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стро-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анали-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плановых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лицевые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банковские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кассу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некассовыми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итого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плановых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9678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ки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тики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счета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 счета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учреждения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операциями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1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6306" marR="6306" marT="630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3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5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7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8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9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Доходы</a:t>
                      </a:r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- всего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010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Доходы от собственности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030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из них: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аренды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031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0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Доходы от оказания платных услуг (работ)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040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03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Доходы от штрафов, пеней, иных сумм принудительного изъятия</a:t>
                      </a:r>
                    </a:p>
                  </a:txBody>
                  <a:tcPr marL="75675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050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140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0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Безвозмездные  поступления от бюджетов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в том числе: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поступления от наднациональных организаций и правительств  иностранных государств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152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03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поступления от международных финансовых организаций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153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Доходы от операций с активами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х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в том числе: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основных средств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410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нематериальных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6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непроизведенных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094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64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материальных запасов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095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440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ценных бумаг, кроме акций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096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акций 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097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иных финансовых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098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650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6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Прочие доходы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из них: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субсидии на выполнение государственного (муниципального) задания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101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субсидии </a:t>
                      </a:r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на иные цели 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бюджетные инвестиции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9770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иные доходы</a:t>
                      </a:r>
                    </a:p>
                  </a:txBody>
                  <a:tcPr marL="6306" marR="6306" marT="630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104</a:t>
                      </a:r>
                    </a:p>
                  </a:txBody>
                  <a:tcPr marL="6306" marR="6306" marT="63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6" name="Скругленная прямоугольная выноска 5"/>
          <p:cNvSpPr/>
          <p:nvPr/>
        </p:nvSpPr>
        <p:spPr>
          <a:xfrm>
            <a:off x="4143372" y="3643314"/>
            <a:ext cx="3673475" cy="936104"/>
          </a:xfrm>
          <a:prstGeom prst="wedgeRoundRectCallout">
            <a:avLst>
              <a:gd name="adj1" fmla="val -61295"/>
              <a:gd name="adj2" fmla="val 222764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2"/>
                </a:solidFill>
              </a:rPr>
              <a:t>Субсидии на </a:t>
            </a:r>
            <a:r>
              <a:rPr lang="ru-RU" dirty="0" smtClean="0">
                <a:solidFill>
                  <a:schemeClr val="bg2"/>
                </a:solidFill>
              </a:rPr>
              <a:t>иные цели и бюджетные инвестиции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072066" y="5143512"/>
            <a:ext cx="4071934" cy="1571636"/>
          </a:xfrm>
          <a:prstGeom prst="wedgeRoundRectCallout">
            <a:avLst>
              <a:gd name="adj1" fmla="val -73110"/>
              <a:gd name="adj2" fmla="val 45661"/>
              <a:gd name="adj3" fmla="val 16667"/>
            </a:avLst>
          </a:prstGeom>
          <a:solidFill>
            <a:schemeClr val="tx1"/>
          </a:solidFill>
          <a:ln cmpd="dbl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bg2"/>
                </a:solidFill>
              </a:rPr>
              <a:t>Возврат в текущем финансовом году неиспользованных остатков </a:t>
            </a:r>
            <a:r>
              <a:rPr lang="ru-RU" u="sng" dirty="0" smtClean="0">
                <a:solidFill>
                  <a:schemeClr val="bg2"/>
                </a:solidFill>
              </a:rPr>
              <a:t>целевых средств прошлых лет</a:t>
            </a:r>
            <a:r>
              <a:rPr lang="ru-RU" dirty="0" smtClean="0">
                <a:solidFill>
                  <a:schemeClr val="bg2"/>
                </a:solidFill>
              </a:rPr>
              <a:t>, отражается со знаком «-» (необходима сверка с ф.0503127 по КД 218)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0" y="6165726"/>
            <a:ext cx="4140200" cy="4779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0" y="6572272"/>
            <a:ext cx="4140200" cy="285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267754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611188" y="0"/>
            <a:ext cx="8229600" cy="333375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Отчет ф. 0503737. Раздел 3. Источники финансирования дефицита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285875"/>
          <a:ext cx="9144000" cy="5424486"/>
        </p:xfrm>
        <a:graphic>
          <a:graphicData uri="http://schemas.openxmlformats.org/drawingml/2006/table">
            <a:tbl>
              <a:tblPr/>
              <a:tblGrid>
                <a:gridCol w="3286116"/>
                <a:gridCol w="500066"/>
                <a:gridCol w="428628"/>
                <a:gridCol w="642942"/>
                <a:gridCol w="785818"/>
                <a:gridCol w="785818"/>
                <a:gridCol w="785818"/>
                <a:gridCol w="500066"/>
                <a:gridCol w="571504"/>
                <a:gridCol w="857224"/>
              </a:tblGrid>
              <a:tr h="2854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Изменение остатков средств</a:t>
                      </a:r>
                    </a:p>
                  </a:txBody>
                  <a:tcPr marL="75674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увеличение остатков средств, всего</a:t>
                      </a: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710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510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уменьшение остатков средств, всего</a:t>
                      </a: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720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610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7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Изменение остатков по внутренним оборотам средств учреждения</a:t>
                      </a:r>
                    </a:p>
                  </a:txBody>
                  <a:tcPr marL="75674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730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3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увеличение остатков </a:t>
                      </a:r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 учреждения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731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510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3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уменьшение остатков средств учреждения</a:t>
                      </a: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732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610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402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Изменение остатков по внутренним расчетам </a:t>
                      </a:r>
                    </a:p>
                  </a:txBody>
                  <a:tcPr marL="75674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820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3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увеличение остатков по внутренним </a:t>
                      </a:r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расчетам (Кт 030404510)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821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3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уменьшение остатков по внутренним расчетам (Дт 030404610)</a:t>
                      </a: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822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7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Изменение остатков расчетов по внутренним привлечениям средств </a:t>
                      </a:r>
                    </a:p>
                  </a:txBody>
                  <a:tcPr marL="75674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830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3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увеличение расчетов по внутреннему привлечению остатков </a:t>
                      </a:r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831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3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уменьшение расчетов по внутреннему привлечению остатков </a:t>
                      </a:r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832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" name="Group 206"/>
          <p:cNvGrpSpPr>
            <a:grpSpLocks noRot="1"/>
          </p:cNvGrpSpPr>
          <p:nvPr/>
        </p:nvGrpSpPr>
        <p:grpSpPr bwMode="auto">
          <a:xfrm>
            <a:off x="0" y="404813"/>
            <a:ext cx="9144000" cy="958850"/>
            <a:chOff x="0" y="391"/>
            <a:chExt cx="5760" cy="604"/>
          </a:xfrm>
        </p:grpSpPr>
        <p:sp>
          <p:nvSpPr>
            <p:cNvPr id="9386" name="Rectangle 161"/>
            <p:cNvSpPr>
              <a:spLocks noChangeArrowheads="1"/>
            </p:cNvSpPr>
            <p:nvPr/>
          </p:nvSpPr>
          <p:spPr bwMode="auto">
            <a:xfrm>
              <a:off x="0" y="391"/>
              <a:ext cx="2070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eaLnBrk="0" fontAlgn="b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</a:p>
          </p:txBody>
        </p:sp>
        <p:sp>
          <p:nvSpPr>
            <p:cNvPr id="9387" name="Rectangle 162"/>
            <p:cNvSpPr>
              <a:spLocks noChangeArrowheads="1"/>
            </p:cNvSpPr>
            <p:nvPr/>
          </p:nvSpPr>
          <p:spPr bwMode="auto">
            <a:xfrm>
              <a:off x="2070" y="391"/>
              <a:ext cx="315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eaLnBrk="0" fontAlgn="b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Код стр</a:t>
              </a:r>
            </a:p>
          </p:txBody>
        </p:sp>
        <p:sp>
          <p:nvSpPr>
            <p:cNvPr id="9388" name="Rectangle 163"/>
            <p:cNvSpPr>
              <a:spLocks noChangeArrowheads="1"/>
            </p:cNvSpPr>
            <p:nvPr/>
          </p:nvSpPr>
          <p:spPr bwMode="auto">
            <a:xfrm>
              <a:off x="2385" y="391"/>
              <a:ext cx="270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eaLnBrk="0" fontAlgn="b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Код </a:t>
              </a:r>
            </a:p>
            <a:p>
              <a:pPr algn="ctr" eaLnBrk="0" fontAlgn="b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аналит</a:t>
              </a:r>
            </a:p>
          </p:txBody>
        </p:sp>
        <p:sp>
          <p:nvSpPr>
            <p:cNvPr id="9389" name="Rectangle 164"/>
            <p:cNvSpPr>
              <a:spLocks noChangeArrowheads="1"/>
            </p:cNvSpPr>
            <p:nvPr/>
          </p:nvSpPr>
          <p:spPr bwMode="auto">
            <a:xfrm>
              <a:off x="2655" y="391"/>
              <a:ext cx="405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план</a:t>
              </a:r>
            </a:p>
          </p:txBody>
        </p:sp>
        <p:sp>
          <p:nvSpPr>
            <p:cNvPr id="9390" name="Rectangle 165"/>
            <p:cNvSpPr>
              <a:spLocks noChangeArrowheads="1"/>
            </p:cNvSpPr>
            <p:nvPr/>
          </p:nvSpPr>
          <p:spPr bwMode="auto">
            <a:xfrm>
              <a:off x="3060" y="391"/>
              <a:ext cx="2160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3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Исполнено плановых назначений</a:t>
              </a:r>
            </a:p>
          </p:txBody>
        </p:sp>
        <p:sp>
          <p:nvSpPr>
            <p:cNvPr id="9391" name="Rectangle 166"/>
            <p:cNvSpPr>
              <a:spLocks noChangeArrowheads="1"/>
            </p:cNvSpPr>
            <p:nvPr/>
          </p:nvSpPr>
          <p:spPr bwMode="auto">
            <a:xfrm>
              <a:off x="5220" y="391"/>
              <a:ext cx="540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Не исполнено</a:t>
              </a:r>
            </a:p>
          </p:txBody>
        </p:sp>
        <p:sp>
          <p:nvSpPr>
            <p:cNvPr id="9392" name="Rectangle 167"/>
            <p:cNvSpPr>
              <a:spLocks noChangeArrowheads="1"/>
            </p:cNvSpPr>
            <p:nvPr/>
          </p:nvSpPr>
          <p:spPr bwMode="auto">
            <a:xfrm>
              <a:off x="3060" y="573"/>
              <a:ext cx="49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через л</a:t>
              </a:r>
              <a:r>
                <a:rPr lang="en-US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/c</a:t>
              </a:r>
              <a:endParaRPr lang="ru-RU" sz="11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93" name="Rectangle 168"/>
            <p:cNvSpPr>
              <a:spLocks noChangeArrowheads="1"/>
            </p:cNvSpPr>
            <p:nvPr/>
          </p:nvSpPr>
          <p:spPr bwMode="auto">
            <a:xfrm>
              <a:off x="3555" y="573"/>
              <a:ext cx="49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eaLnBrk="0" fontAlgn="b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через банк.сч.</a:t>
              </a:r>
            </a:p>
          </p:txBody>
        </p:sp>
        <p:sp>
          <p:nvSpPr>
            <p:cNvPr id="9394" name="Rectangle 169"/>
            <p:cNvSpPr>
              <a:spLocks noChangeArrowheads="1"/>
            </p:cNvSpPr>
            <p:nvPr/>
          </p:nvSpPr>
          <p:spPr bwMode="auto">
            <a:xfrm>
              <a:off x="4050" y="573"/>
              <a:ext cx="49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eaLnBrk="0" fontAlgn="b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через кассу</a:t>
              </a:r>
            </a:p>
          </p:txBody>
        </p:sp>
        <p:sp>
          <p:nvSpPr>
            <p:cNvPr id="9395" name="Rectangle 170"/>
            <p:cNvSpPr>
              <a:spLocks noChangeArrowheads="1"/>
            </p:cNvSpPr>
            <p:nvPr/>
          </p:nvSpPr>
          <p:spPr bwMode="auto">
            <a:xfrm>
              <a:off x="4545" y="573"/>
              <a:ext cx="31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Некасс.</a:t>
              </a:r>
            </a:p>
          </p:txBody>
        </p:sp>
        <p:sp>
          <p:nvSpPr>
            <p:cNvPr id="9396" name="Rectangle 171"/>
            <p:cNvSpPr>
              <a:spLocks noChangeArrowheads="1"/>
            </p:cNvSpPr>
            <p:nvPr/>
          </p:nvSpPr>
          <p:spPr bwMode="auto">
            <a:xfrm>
              <a:off x="4860" y="573"/>
              <a:ext cx="360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итого</a:t>
              </a:r>
            </a:p>
          </p:txBody>
        </p:sp>
        <p:sp>
          <p:nvSpPr>
            <p:cNvPr id="9397" name="Rectangle 172"/>
            <p:cNvSpPr>
              <a:spLocks noChangeArrowheads="1"/>
            </p:cNvSpPr>
            <p:nvPr/>
          </p:nvSpPr>
          <p:spPr bwMode="auto">
            <a:xfrm>
              <a:off x="0" y="556"/>
              <a:ext cx="2070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eaLnBrk="0" fontAlgn="b" hangingPunct="0"/>
              <a:r>
                <a:rPr lang="ru-RU" sz="14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Наименование показателя</a:t>
              </a:r>
            </a:p>
          </p:txBody>
        </p:sp>
        <p:sp>
          <p:nvSpPr>
            <p:cNvPr id="9398" name="Rectangle 173"/>
            <p:cNvSpPr>
              <a:spLocks noChangeArrowheads="1"/>
            </p:cNvSpPr>
            <p:nvPr/>
          </p:nvSpPr>
          <p:spPr bwMode="auto">
            <a:xfrm>
              <a:off x="0" y="842"/>
              <a:ext cx="2070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9399" name="Rectangle 174"/>
            <p:cNvSpPr>
              <a:spLocks noChangeArrowheads="1"/>
            </p:cNvSpPr>
            <p:nvPr/>
          </p:nvSpPr>
          <p:spPr bwMode="auto">
            <a:xfrm>
              <a:off x="2070" y="842"/>
              <a:ext cx="31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9400" name="Rectangle 175"/>
            <p:cNvSpPr>
              <a:spLocks noChangeArrowheads="1"/>
            </p:cNvSpPr>
            <p:nvPr/>
          </p:nvSpPr>
          <p:spPr bwMode="auto">
            <a:xfrm>
              <a:off x="2385" y="842"/>
              <a:ext cx="270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9401" name="Rectangle 176"/>
            <p:cNvSpPr>
              <a:spLocks noChangeArrowheads="1"/>
            </p:cNvSpPr>
            <p:nvPr/>
          </p:nvSpPr>
          <p:spPr bwMode="auto">
            <a:xfrm>
              <a:off x="2655" y="842"/>
              <a:ext cx="40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9402" name="Rectangle 177"/>
            <p:cNvSpPr>
              <a:spLocks noChangeArrowheads="1"/>
            </p:cNvSpPr>
            <p:nvPr/>
          </p:nvSpPr>
          <p:spPr bwMode="auto">
            <a:xfrm>
              <a:off x="3060" y="842"/>
              <a:ext cx="49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  <p:sp>
          <p:nvSpPr>
            <p:cNvPr id="9403" name="Rectangle 178"/>
            <p:cNvSpPr>
              <a:spLocks noChangeArrowheads="1"/>
            </p:cNvSpPr>
            <p:nvPr/>
          </p:nvSpPr>
          <p:spPr bwMode="auto">
            <a:xfrm>
              <a:off x="3555" y="842"/>
              <a:ext cx="49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  <p:sp>
          <p:nvSpPr>
            <p:cNvPr id="9404" name="Rectangle 179"/>
            <p:cNvSpPr>
              <a:spLocks noChangeArrowheads="1"/>
            </p:cNvSpPr>
            <p:nvPr/>
          </p:nvSpPr>
          <p:spPr bwMode="auto">
            <a:xfrm>
              <a:off x="4050" y="842"/>
              <a:ext cx="49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</a:p>
          </p:txBody>
        </p:sp>
        <p:sp>
          <p:nvSpPr>
            <p:cNvPr id="9405" name="Rectangle 180"/>
            <p:cNvSpPr>
              <a:spLocks noChangeArrowheads="1"/>
            </p:cNvSpPr>
            <p:nvPr/>
          </p:nvSpPr>
          <p:spPr bwMode="auto">
            <a:xfrm>
              <a:off x="4545" y="842"/>
              <a:ext cx="31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</a:p>
          </p:txBody>
        </p:sp>
        <p:sp>
          <p:nvSpPr>
            <p:cNvPr id="9406" name="Rectangle 181"/>
            <p:cNvSpPr>
              <a:spLocks noChangeArrowheads="1"/>
            </p:cNvSpPr>
            <p:nvPr/>
          </p:nvSpPr>
          <p:spPr bwMode="auto">
            <a:xfrm>
              <a:off x="4860" y="842"/>
              <a:ext cx="360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</a:p>
          </p:txBody>
        </p:sp>
        <p:sp>
          <p:nvSpPr>
            <p:cNvPr id="9407" name="Rectangle 182"/>
            <p:cNvSpPr>
              <a:spLocks noChangeArrowheads="1"/>
            </p:cNvSpPr>
            <p:nvPr/>
          </p:nvSpPr>
          <p:spPr bwMode="auto">
            <a:xfrm>
              <a:off x="5220" y="842"/>
              <a:ext cx="540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</a:p>
          </p:txBody>
        </p:sp>
        <p:sp>
          <p:nvSpPr>
            <p:cNvPr id="9408" name="Line 183"/>
            <p:cNvSpPr>
              <a:spLocks noChangeShapeType="1"/>
            </p:cNvSpPr>
            <p:nvPr/>
          </p:nvSpPr>
          <p:spPr bwMode="auto">
            <a:xfrm>
              <a:off x="2070" y="391"/>
              <a:ext cx="0" cy="604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09" name="Line 184"/>
            <p:cNvSpPr>
              <a:spLocks noChangeShapeType="1"/>
            </p:cNvSpPr>
            <p:nvPr/>
          </p:nvSpPr>
          <p:spPr bwMode="auto">
            <a:xfrm>
              <a:off x="2385" y="391"/>
              <a:ext cx="0" cy="604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0" name="Line 185"/>
            <p:cNvSpPr>
              <a:spLocks noChangeShapeType="1"/>
            </p:cNvSpPr>
            <p:nvPr/>
          </p:nvSpPr>
          <p:spPr bwMode="auto">
            <a:xfrm>
              <a:off x="2655" y="391"/>
              <a:ext cx="0" cy="604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1" name="Line 186"/>
            <p:cNvSpPr>
              <a:spLocks noChangeShapeType="1"/>
            </p:cNvSpPr>
            <p:nvPr/>
          </p:nvSpPr>
          <p:spPr bwMode="auto">
            <a:xfrm>
              <a:off x="3060" y="391"/>
              <a:ext cx="0" cy="604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2" name="Line 187"/>
            <p:cNvSpPr>
              <a:spLocks noChangeShapeType="1"/>
            </p:cNvSpPr>
            <p:nvPr/>
          </p:nvSpPr>
          <p:spPr bwMode="auto">
            <a:xfrm>
              <a:off x="3555" y="573"/>
              <a:ext cx="0" cy="422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3" name="Line 188"/>
            <p:cNvSpPr>
              <a:spLocks noChangeShapeType="1"/>
            </p:cNvSpPr>
            <p:nvPr/>
          </p:nvSpPr>
          <p:spPr bwMode="auto">
            <a:xfrm>
              <a:off x="4050" y="573"/>
              <a:ext cx="0" cy="422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4" name="Line 189"/>
            <p:cNvSpPr>
              <a:spLocks noChangeShapeType="1"/>
            </p:cNvSpPr>
            <p:nvPr/>
          </p:nvSpPr>
          <p:spPr bwMode="auto">
            <a:xfrm>
              <a:off x="4545" y="573"/>
              <a:ext cx="0" cy="422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5" name="Line 190"/>
            <p:cNvSpPr>
              <a:spLocks noChangeShapeType="1"/>
            </p:cNvSpPr>
            <p:nvPr/>
          </p:nvSpPr>
          <p:spPr bwMode="auto">
            <a:xfrm>
              <a:off x="4860" y="573"/>
              <a:ext cx="0" cy="422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6" name="Line 191"/>
            <p:cNvSpPr>
              <a:spLocks noChangeShapeType="1"/>
            </p:cNvSpPr>
            <p:nvPr/>
          </p:nvSpPr>
          <p:spPr bwMode="auto">
            <a:xfrm>
              <a:off x="5220" y="391"/>
              <a:ext cx="0" cy="604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7" name="Line 192"/>
            <p:cNvSpPr>
              <a:spLocks noChangeShapeType="1"/>
            </p:cNvSpPr>
            <p:nvPr/>
          </p:nvSpPr>
          <p:spPr bwMode="auto">
            <a:xfrm>
              <a:off x="3060" y="573"/>
              <a:ext cx="2160" cy="0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8" name="Line 193"/>
            <p:cNvSpPr>
              <a:spLocks noChangeShapeType="1"/>
            </p:cNvSpPr>
            <p:nvPr/>
          </p:nvSpPr>
          <p:spPr bwMode="auto">
            <a:xfrm>
              <a:off x="0" y="842"/>
              <a:ext cx="522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9" name="Line 194"/>
            <p:cNvSpPr>
              <a:spLocks noChangeShapeType="1"/>
            </p:cNvSpPr>
            <p:nvPr/>
          </p:nvSpPr>
          <p:spPr bwMode="auto">
            <a:xfrm>
              <a:off x="5220" y="842"/>
              <a:ext cx="540" cy="0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20" name="Line 195"/>
            <p:cNvSpPr>
              <a:spLocks noChangeShapeType="1"/>
            </p:cNvSpPr>
            <p:nvPr/>
          </p:nvSpPr>
          <p:spPr bwMode="auto">
            <a:xfrm>
              <a:off x="0" y="391"/>
              <a:ext cx="0" cy="604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21" name="Line 196"/>
            <p:cNvSpPr>
              <a:spLocks noChangeShapeType="1"/>
            </p:cNvSpPr>
            <p:nvPr/>
          </p:nvSpPr>
          <p:spPr bwMode="auto">
            <a:xfrm>
              <a:off x="5760" y="391"/>
              <a:ext cx="0" cy="604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22" name="Line 197"/>
            <p:cNvSpPr>
              <a:spLocks noChangeShapeType="1"/>
            </p:cNvSpPr>
            <p:nvPr/>
          </p:nvSpPr>
          <p:spPr bwMode="auto">
            <a:xfrm>
              <a:off x="0" y="391"/>
              <a:ext cx="576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23" name="Line 198"/>
            <p:cNvSpPr>
              <a:spLocks noChangeShapeType="1"/>
            </p:cNvSpPr>
            <p:nvPr/>
          </p:nvSpPr>
          <p:spPr bwMode="auto">
            <a:xfrm>
              <a:off x="0" y="995"/>
              <a:ext cx="522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24" name="Line 199"/>
            <p:cNvSpPr>
              <a:spLocks noChangeShapeType="1"/>
            </p:cNvSpPr>
            <p:nvPr/>
          </p:nvSpPr>
          <p:spPr bwMode="auto">
            <a:xfrm>
              <a:off x="5220" y="995"/>
              <a:ext cx="540" cy="0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49" name="Прямоугольник 48"/>
          <p:cNvSpPr/>
          <p:nvPr/>
        </p:nvSpPr>
        <p:spPr>
          <a:xfrm>
            <a:off x="4286250" y="1487488"/>
            <a:ext cx="42862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Изменение остатков денежных средств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500563" y="2428875"/>
            <a:ext cx="4286250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При перечислении денежных средств между счетами и кассой.</a:t>
            </a:r>
            <a:br>
              <a:rPr lang="ru-RU" b="1" dirty="0">
                <a:solidFill>
                  <a:prstClr val="black"/>
                </a:solidFill>
              </a:rPr>
            </a:br>
            <a:r>
              <a:rPr lang="ru-RU" b="1" dirty="0">
                <a:solidFill>
                  <a:prstClr val="black"/>
                </a:solidFill>
              </a:rPr>
              <a:t>Строка 730 графа 9 = 0, за исключением остатка на счете 40116 (021003000)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9125" y="3857625"/>
            <a:ext cx="4286250" cy="1084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При перечислении денежных средств между головным учреждением и обособленным подразделением. Показатель Сводного Отчета по строке 820 = 0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500563" y="5429250"/>
            <a:ext cx="4286250" cy="1095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При осуществлении оплаты за счет других источников в пределах остатка денег на счете.</a:t>
            </a:r>
            <a:br>
              <a:rPr lang="ru-RU" b="1" dirty="0">
                <a:solidFill>
                  <a:prstClr val="black"/>
                </a:solidFill>
              </a:rPr>
            </a:br>
            <a:r>
              <a:rPr lang="ru-RU" b="1" dirty="0">
                <a:solidFill>
                  <a:prstClr val="black"/>
                </a:solidFill>
              </a:rPr>
              <a:t> Показатель строки 830 на конец года = 0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0" y="1412875"/>
            <a:ext cx="4356100" cy="7207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0" y="2205038"/>
            <a:ext cx="4356100" cy="1511300"/>
          </a:xfrm>
          <a:prstGeom prst="rect">
            <a:avLst/>
          </a:prstGeom>
          <a:noFill/>
          <a:ln>
            <a:solidFill>
              <a:srgbClr val="33C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0" y="3789363"/>
            <a:ext cx="4356100" cy="1295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0" y="5157788"/>
            <a:ext cx="4356100" cy="15113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5A2356-AA0B-4D53-816D-63F4C3BE776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858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16632"/>
            <a:ext cx="9144000" cy="597743"/>
          </a:xfrm>
        </p:spPr>
        <p:txBody>
          <a:bodyPr/>
          <a:lstStyle/>
          <a:p>
            <a:r>
              <a:rPr lang="ru-RU" sz="2800" b="1" dirty="0" smtClean="0"/>
              <a:t>Сведения об остатках денежных средств (ф. 0503779)</a:t>
            </a:r>
            <a:endParaRPr lang="ru-RU" sz="2800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93960731"/>
              </p:ext>
            </p:extLst>
          </p:nvPr>
        </p:nvGraphicFramePr>
        <p:xfrm>
          <a:off x="0" y="764701"/>
          <a:ext cx="9143999" cy="6131935"/>
        </p:xfrm>
        <a:graphic>
          <a:graphicData uri="http://schemas.openxmlformats.org/drawingml/2006/table">
            <a:tbl>
              <a:tblPr/>
              <a:tblGrid>
                <a:gridCol w="2991702"/>
                <a:gridCol w="1317315"/>
                <a:gridCol w="1187033"/>
                <a:gridCol w="1215983"/>
                <a:gridCol w="1215983"/>
                <a:gridCol w="1215983"/>
              </a:tblGrid>
              <a:tr h="266992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Arial"/>
                        </a:rPr>
                        <a:t>Номер счета</a:t>
                      </a:r>
                      <a:br>
                        <a:rPr lang="ru-RU" sz="1200" b="0" i="0" u="none" strike="noStrike" dirty="0">
                          <a:latin typeface="Arial"/>
                        </a:rPr>
                      </a:br>
                      <a:r>
                        <a:rPr lang="ru-RU" sz="1200" b="0" i="0" u="none" strike="noStrike" dirty="0">
                          <a:latin typeface="Arial"/>
                        </a:rPr>
                        <a:t>(банковского (лицевого) счета /</a:t>
                      </a:r>
                      <a:br>
                        <a:rPr lang="ru-RU" sz="1200" b="0" i="0" u="none" strike="noStrike" dirty="0">
                          <a:latin typeface="Arial"/>
                        </a:rPr>
                      </a:br>
                      <a:r>
                        <a:rPr lang="ru-RU" sz="1200" b="0" i="0" u="none" strike="noStrike" dirty="0">
                          <a:latin typeface="Arial"/>
                        </a:rPr>
                        <a:t>код валюты по ОКВ)</a:t>
                      </a:r>
                    </a:p>
                  </a:txBody>
                  <a:tcPr marL="9525" marR="9525" marT="9523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latin typeface="Arial"/>
                        </a:rPr>
                        <a:t>Код счета</a:t>
                      </a:r>
                      <a:br>
                        <a:rPr lang="ru-RU" sz="1200" b="0" i="0" u="none" strike="noStrike">
                          <a:latin typeface="Arial"/>
                        </a:rPr>
                      </a:br>
                      <a:r>
                        <a:rPr lang="ru-RU" sz="1200" b="0" i="0" u="none" strike="noStrike">
                          <a:latin typeface="Arial"/>
                        </a:rPr>
                        <a:t>бухгалтерского</a:t>
                      </a:r>
                      <a:br>
                        <a:rPr lang="ru-RU" sz="1200" b="0" i="0" u="none" strike="noStrike">
                          <a:latin typeface="Arial"/>
                        </a:rPr>
                      </a:br>
                      <a:r>
                        <a:rPr lang="ru-RU" sz="1200" b="0" i="0" u="none" strike="noStrike">
                          <a:latin typeface="Arial"/>
                        </a:rPr>
                        <a:t>учета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На начало года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На конец отчетного периода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4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Arial"/>
                        </a:rPr>
                        <a:t>остаток</a:t>
                      </a:r>
                      <a:br>
                        <a:rPr lang="ru-RU" sz="1200" b="0" i="0" u="none" strike="noStrike" dirty="0">
                          <a:latin typeface="Arial"/>
                        </a:rPr>
                      </a:br>
                      <a:r>
                        <a:rPr lang="ru-RU" sz="1200" b="0" i="0" u="none" strike="noStrike" dirty="0">
                          <a:latin typeface="Arial"/>
                        </a:rPr>
                        <a:t>средств</a:t>
                      </a:r>
                      <a:br>
                        <a:rPr lang="ru-RU" sz="1200" b="0" i="0" u="none" strike="noStrike" dirty="0">
                          <a:latin typeface="Arial"/>
                        </a:rPr>
                      </a:br>
                      <a:r>
                        <a:rPr lang="ru-RU" sz="1200" b="0" i="0" u="none" strike="noStrike" dirty="0">
                          <a:latin typeface="Arial"/>
                        </a:rPr>
                        <a:t>на счете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Arial"/>
                        </a:rPr>
                        <a:t>средства</a:t>
                      </a:r>
                      <a:br>
                        <a:rPr lang="ru-RU" sz="1200" b="0" i="0" u="none" strike="noStrike" dirty="0">
                          <a:latin typeface="Arial"/>
                        </a:rPr>
                      </a:br>
                      <a:r>
                        <a:rPr lang="ru-RU" sz="1200" b="0" i="0" u="none" strike="noStrike" dirty="0">
                          <a:latin typeface="Arial"/>
                        </a:rPr>
                        <a:t>в пути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latin typeface="Arial"/>
                        </a:rPr>
                        <a:t>остаток</a:t>
                      </a:r>
                      <a:br>
                        <a:rPr lang="ru-RU" sz="1200" b="0" i="0" u="none" strike="noStrike">
                          <a:latin typeface="Arial"/>
                        </a:rPr>
                      </a:br>
                      <a:r>
                        <a:rPr lang="ru-RU" sz="1200" b="0" i="0" u="none" strike="noStrike">
                          <a:latin typeface="Arial"/>
                        </a:rPr>
                        <a:t>средств</a:t>
                      </a:r>
                      <a:br>
                        <a:rPr lang="ru-RU" sz="1200" b="0" i="0" u="none" strike="noStrike">
                          <a:latin typeface="Arial"/>
                        </a:rPr>
                      </a:br>
                      <a:r>
                        <a:rPr lang="ru-RU" sz="1200" b="0" i="0" u="none" strike="noStrike">
                          <a:latin typeface="Arial"/>
                        </a:rPr>
                        <a:t>на счете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latin typeface="Arial"/>
                        </a:rPr>
                        <a:t>средства</a:t>
                      </a:r>
                      <a:br>
                        <a:rPr lang="ru-RU" sz="1200" b="0" i="0" u="none" strike="noStrike">
                          <a:latin typeface="Arial"/>
                        </a:rPr>
                      </a:br>
                      <a:r>
                        <a:rPr lang="ru-RU" sz="1200" b="0" i="0" u="none" strike="noStrike">
                          <a:latin typeface="Arial"/>
                        </a:rPr>
                        <a:t>в пути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Arial"/>
                        </a:rPr>
                        <a:t>1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>
                          <a:latin typeface="Arial"/>
                        </a:rPr>
                        <a:t>1. Счета в кредитных</a:t>
                      </a:r>
                      <a:br>
                        <a:rPr lang="ru-RU" sz="1200" b="0" i="1" u="none" strike="noStrike">
                          <a:latin typeface="Arial"/>
                        </a:rPr>
                      </a:br>
                      <a:r>
                        <a:rPr lang="ru-RU" sz="1200" b="0" i="1" u="none" strike="noStrike">
                          <a:latin typeface="Arial"/>
                        </a:rPr>
                        <a:t>организациях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020120000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Arial"/>
                        </a:rPr>
                        <a:t>0201</a:t>
                      </a:r>
                      <a:r>
                        <a:rPr lang="ru-RU" sz="1200" b="0" i="0" u="sng" strike="noStrike" dirty="0" smtClean="0">
                          <a:solidFill>
                            <a:srgbClr val="FF0000"/>
                          </a:solidFill>
                          <a:latin typeface="Arial"/>
                        </a:rPr>
                        <a:t>23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000</a:t>
                      </a:r>
                      <a:endParaRPr lang="ru-RU" sz="1200" b="0" i="0" u="none" strike="noStrike" dirty="0">
                        <a:latin typeface="Arial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100</a:t>
                      </a:r>
                      <a:endParaRPr lang="ru-RU" sz="1200" b="0" i="0" u="none" strike="noStrike" dirty="0">
                        <a:latin typeface="Arial"/>
                      </a:endParaRP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"/>
                        </a:rPr>
                        <a:t>Итого по разделу 1</a:t>
                      </a:r>
                    </a:p>
                  </a:txBody>
                  <a:tcPr marL="571522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3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>
                          <a:latin typeface="Arial"/>
                        </a:rPr>
                        <a:t>2. Счета в финансовом органе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020110000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2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Arial"/>
                        </a:rPr>
                        <a:t>0201</a:t>
                      </a:r>
                      <a:r>
                        <a:rPr lang="ru-RU" sz="1200" b="0" i="0" u="sng" strike="noStrike" dirty="0" smtClean="0">
                          <a:solidFill>
                            <a:srgbClr val="FF0000"/>
                          </a:solidFill>
                          <a:latin typeface="Arial"/>
                        </a:rPr>
                        <a:t>13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000</a:t>
                      </a:r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Arial"/>
                        </a:rPr>
                        <a:t>100</a:t>
                      </a:r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"/>
                        </a:rPr>
                        <a:t>Итого по разделу 2</a:t>
                      </a:r>
                    </a:p>
                  </a:txBody>
                  <a:tcPr marL="571522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>
                          <a:latin typeface="Arial"/>
                        </a:rPr>
                        <a:t>3.Средства в Кассе учреждения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020134000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х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х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5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"/>
                        </a:rPr>
                        <a:t>Итого по разделу 3</a:t>
                      </a:r>
                    </a:p>
                  </a:txBody>
                  <a:tcPr marL="571522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6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571522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92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latin typeface="Arial"/>
                      </a:endParaRPr>
                    </a:p>
                  </a:txBody>
                  <a:tcPr marL="571522" marR="9525" marT="95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47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Arial"/>
                        </a:rPr>
                        <a:t>Всего 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C4BB76-385D-4753-9DE3-4F1E4F5922A0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0" y="5013176"/>
            <a:ext cx="2915816" cy="68400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0" y="5013176"/>
            <a:ext cx="2915816" cy="68400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ая прямоугольная выноска 11"/>
          <p:cNvSpPr/>
          <p:nvPr/>
        </p:nvSpPr>
        <p:spPr>
          <a:xfrm>
            <a:off x="3571868" y="5072074"/>
            <a:ext cx="2714644" cy="1187818"/>
          </a:xfrm>
          <a:prstGeom prst="wedgeRoundRectCallout">
            <a:avLst>
              <a:gd name="adj1" fmla="val -80450"/>
              <a:gd name="adj2" fmla="val -287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Графа 1 «Номер счета» в разделе 3 «Средства в кассе учреждения» не заполняется</a:t>
            </a:r>
            <a:endParaRPr lang="ru-RU" sz="1600" b="1" dirty="0"/>
          </a:p>
        </p:txBody>
      </p:sp>
      <p:sp>
        <p:nvSpPr>
          <p:cNvPr id="13" name="Овал 12"/>
          <p:cNvSpPr/>
          <p:nvPr/>
        </p:nvSpPr>
        <p:spPr>
          <a:xfrm>
            <a:off x="3143240" y="3929066"/>
            <a:ext cx="576064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5857884" y="1357298"/>
            <a:ext cx="3096344" cy="1187818"/>
          </a:xfrm>
          <a:prstGeom prst="wedgeRoundRectCallout">
            <a:avLst>
              <a:gd name="adj1" fmla="val -70263"/>
              <a:gd name="adj2" fmla="val 5836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При наличии сумм в пути, необходимо предусмотреть соответствующий код аналитического учета – 0 201 2</a:t>
            </a:r>
            <a:r>
              <a:rPr lang="ru-RU" sz="1600" b="1" dirty="0" smtClean="0">
                <a:solidFill>
                  <a:srgbClr val="FF0000"/>
                </a:solidFill>
              </a:rPr>
              <a:t>3</a:t>
            </a:r>
            <a:r>
              <a:rPr lang="ru-RU" sz="1600" b="1" dirty="0" smtClean="0">
                <a:solidFill>
                  <a:schemeClr val="tx1"/>
                </a:solidFill>
              </a:rPr>
              <a:t> 000 или 0 201 1</a:t>
            </a:r>
            <a:r>
              <a:rPr lang="ru-RU" sz="1600" b="1" dirty="0" smtClean="0">
                <a:solidFill>
                  <a:srgbClr val="FF0000"/>
                </a:solidFill>
              </a:rPr>
              <a:t>3</a:t>
            </a:r>
            <a:r>
              <a:rPr lang="ru-RU" sz="1600" b="1" dirty="0" smtClean="0">
                <a:solidFill>
                  <a:schemeClr val="tx1"/>
                </a:solidFill>
              </a:rPr>
              <a:t> 000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214678" y="2714620"/>
            <a:ext cx="576064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475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7"/>
          <p:cNvSpPr txBox="1">
            <a:spLocks/>
          </p:cNvSpPr>
          <p:nvPr/>
        </p:nvSpPr>
        <p:spPr>
          <a:xfrm>
            <a:off x="2212646" y="1214422"/>
            <a:ext cx="4718709" cy="1906594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60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Спасибо за внимание!</a:t>
            </a:r>
            <a:endParaRPr kumimoji="0" lang="ru-RU" sz="60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3" name="Заголовок 5"/>
          <p:cNvSpPr txBox="1">
            <a:spLocks/>
          </p:cNvSpPr>
          <p:nvPr/>
        </p:nvSpPr>
        <p:spPr>
          <a:xfrm>
            <a:off x="428596" y="4643446"/>
            <a:ext cx="5295532" cy="202249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Министерство финансов</a:t>
            </a:r>
            <a:b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</a:b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Удмуртской Республики </a:t>
            </a:r>
            <a:b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</a:b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426007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, Удмуртская Республика</a:t>
            </a:r>
            <a:b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</a:b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г.Ижевск, ул.Пушкинская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Minion Pro" pitchFamily="18" charset="0"/>
                <a:ea typeface="+mj-ea"/>
                <a:cs typeface="+mj-cs"/>
              </a:rPr>
              <a:t>214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/>
            </a:r>
            <a:b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</a:b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Тел./факс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(3412) 497-434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, тел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.(3412) </a:t>
            </a:r>
            <a:r>
              <a:rPr lang="ru-RU" sz="2000" i="1" kern="0" dirty="0" smtClean="0">
                <a:solidFill>
                  <a:schemeClr val="bg2">
                    <a:lumMod val="95000"/>
                    <a:lumOff val="5000"/>
                  </a:schemeClr>
                </a:solidFill>
                <a:ea typeface="+mj-ea"/>
                <a:cs typeface="+mj-cs"/>
              </a:rPr>
              <a:t>497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-038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/>
            </a:r>
            <a:b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</a:b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E-mail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: </a:t>
            </a: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 public@mfur.ru</a:t>
            </a:r>
            <a:endParaRPr kumimoji="0" lang="ru-RU" sz="2000" b="0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uLnTx/>
              <a:uFillTx/>
              <a:latin typeface="Constant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15943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Оценка значений показателей деятельности органов исполнительной власти субъектов</Template>
  <TotalTime>3858</TotalTime>
  <Words>1461</Words>
  <Application>Microsoft Office PowerPoint</Application>
  <PresentationFormat>Экран (4:3)</PresentationFormat>
  <Paragraphs>1119</Paragraphs>
  <Slides>11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01159439</vt:lpstr>
      <vt:lpstr>Тема Office</vt:lpstr>
      <vt:lpstr>Особенности составления квартальной бухгалтерской отчетности учреждениями государственного сектора в 2013 году, подготовительные мероприятия по формированию годовой бухгалтерской отчетности.</vt:lpstr>
      <vt:lpstr>Слайд 2</vt:lpstr>
      <vt:lpstr>Слайд 3</vt:lpstr>
      <vt:lpstr>Особенности отчетности бюджетных, автономных учреждений</vt:lpstr>
      <vt:lpstr>Слайд 5</vt:lpstr>
      <vt:lpstr>Слайд 6</vt:lpstr>
      <vt:lpstr>Слайд 7</vt:lpstr>
      <vt:lpstr>Слайд 8</vt:lpstr>
      <vt:lpstr>Отчет ф. 0503737. Раздел 3. Источники финансирования дефицита</vt:lpstr>
      <vt:lpstr>Сведения об остатках денежных средств (ф. 0503779)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Совокупные доходы муниципальных образований в 2010 году, принятые бюджеты муниципальных образований на 2011 год и задачи, стоящие перед муниципальными образованиями в 2011 году</dc:title>
  <dc:creator>Mikrykov</dc:creator>
  <cp:lastModifiedBy>Mikrykov</cp:lastModifiedBy>
  <cp:revision>613</cp:revision>
  <dcterms:created xsi:type="dcterms:W3CDTF">2011-02-10T11:09:12Z</dcterms:created>
  <dcterms:modified xsi:type="dcterms:W3CDTF">2013-09-30T10:21:21Z</dcterms:modified>
</cp:coreProperties>
</file>