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9AFC7-5404-488A-BCC4-80216626D026}" type="datetimeFigureOut">
              <a:rPr lang="ru-RU" smtClean="0"/>
              <a:t>29.07.2013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B31EA-FE5A-4544-9838-48FF151D87F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Министерство финансов Удмуртской Республики</a:t>
            </a: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29.07.2013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21713092B8657034C3F15A99A211ED6EFCEDA8E0B03F84C12256864FC00E81C588C8C7D74B665FHCC8M" TargetMode="External"/><Relationship Id="rId2" Type="http://schemas.openxmlformats.org/officeDocument/2006/relationships/hyperlink" Target="consultantplus://offline/ref=8D794FB9C63F54415C13ED9DC27152A8254C8C3578AB14F6901964A66462849C8EAA4161C7B76594TFzE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14348" y="142852"/>
            <a:ext cx="7815290" cy="571504"/>
          </a:xfrm>
        </p:spPr>
        <p:txBody>
          <a:bodyPr anchor="t"/>
          <a:lstStyle/>
          <a:p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</a:rPr>
              <a:t>Министерство финансов Удмуртской Республики</a:t>
            </a:r>
            <a:endParaRPr lang="ru-RU" sz="24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685800" y="5500702"/>
            <a:ext cx="6172216" cy="92869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18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Заместитель министра финансов Удмуртской Республики –</a:t>
            </a:r>
          </a:p>
          <a:p>
            <a:pPr>
              <a:spcBef>
                <a:spcPts val="0"/>
              </a:spcBef>
            </a:pPr>
            <a:r>
              <a:rPr lang="ru-RU" sz="18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начальник Юридического управления </a:t>
            </a:r>
          </a:p>
          <a:p>
            <a:pPr>
              <a:spcBef>
                <a:spcPts val="0"/>
              </a:spcBef>
            </a:pPr>
            <a:r>
              <a:rPr lang="ru-RU" sz="1800" i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Масленникова Г.Е. </a:t>
            </a:r>
            <a:endParaRPr lang="ru-RU" sz="1800" i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642910" y="1071546"/>
            <a:ext cx="8043890" cy="4214842"/>
          </a:xfrm>
        </p:spPr>
        <p:txBody>
          <a:bodyPr anchor="ctr">
            <a:no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Федеральный закон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07.05.2013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№ 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104-ФЗ </a:t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«О внесении изменений </a:t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Бюджетный кодекс Российской Федерации и отдельные законодательные акты Российской Федерации в связи с совершенствованием бюджетного процесса»</a:t>
            </a:r>
            <a:endParaRPr lang="ru-RU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857232"/>
            <a:ext cx="8229600" cy="1000132"/>
          </a:xfrm>
        </p:spPr>
        <p:txBody>
          <a:bodyPr>
            <a:noAutofit/>
          </a:bodyPr>
          <a:lstStyle/>
          <a:p>
            <a:pPr marL="88900" indent="0" algn="ctr" defTabSz="540000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Основные изменения, внесенные Федеральным законом № 104-ФЗ: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28802"/>
            <a:ext cx="8643998" cy="4500594"/>
          </a:xfrm>
        </p:spPr>
        <p:txBody>
          <a:bodyPr>
            <a:normAutofit/>
          </a:bodyPr>
          <a:lstStyle/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Формирование государственных (муниципальных) программ </a:t>
            </a: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Совершенствование бюджетной классификации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Составление и утверждение бюджетов в «программном», а также в «непрограммном» формате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Бюджетные кредиты на пополнение остатков средств на счетах бюджетов субъектов Российской Федерации (местных бюджетов)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Управление операциями со средствами на единых счетах по учету средств бюджетов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Исполнение бюджета и составление бюджетной отчетности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Создание единого портала бюджетной системы Российской Федерации</a:t>
            </a: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Ограничение изменений Бюджетного и Налогового кодексов</a:t>
            </a: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Прочие поправки</a:t>
            </a:r>
          </a:p>
          <a:p>
            <a:pPr marL="431800" algn="just" defTabSz="540000">
              <a:buClr>
                <a:srgbClr val="FF0000"/>
              </a:buClr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None/>
            </a:pPr>
            <a:endParaRPr lang="en-US" sz="1800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Формирование государственных </a:t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(муниципальных) программ </a:t>
            </a:r>
            <a:r>
              <a:rPr lang="ru-RU" sz="27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(ст. 179) </a:t>
            </a:r>
            <a:endParaRPr lang="ru-RU" sz="27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14488"/>
            <a:ext cx="8229600" cy="4714908"/>
          </a:xfrm>
        </p:spPr>
        <p:txBody>
          <a:bodyPr>
            <a:noAutofit/>
          </a:bodyPr>
          <a:lstStyle/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порядок разработки, формирования и реализации государственных (муниципальных) программ, их утверждения и определение сроков реализации осуществляется </a:t>
            </a:r>
            <a:r>
              <a:rPr lang="ru-RU" sz="1800" u="sng" dirty="0" smtClean="0">
                <a:latin typeface="Arial" pitchFamily="34" charset="0"/>
                <a:cs typeface="Arial" pitchFamily="34" charset="0"/>
              </a:rPr>
              <a:t>высшим исполнительным органом власти субъекта РФ (местной администрацией МО);</a:t>
            </a:r>
          </a:p>
          <a:p>
            <a:pPr algn="just">
              <a:buClr>
                <a:schemeClr val="accent6">
                  <a:lumMod val="50000"/>
                </a:schemeClr>
              </a:buClr>
              <a:buNone/>
            </a:pPr>
            <a:endParaRPr lang="ru-RU" sz="1800" u="sng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объем бюджетных ассигнований на финансовое обеспечение реализации программ утверждается законом (решением) о бюджете;</a:t>
            </a:r>
          </a:p>
          <a:p>
            <a:pPr algn="just">
              <a:buClr>
                <a:schemeClr val="accent6">
                  <a:lumMod val="50000"/>
                </a:schemeClr>
              </a:buClr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обязательность проведения ежегодной оценки эффективности реализации каждой государственной (муниципальной) программы;</a:t>
            </a:r>
          </a:p>
          <a:p>
            <a:pPr algn="just">
              <a:buClr>
                <a:schemeClr val="accent6">
                  <a:lumMod val="50000"/>
                </a:schemeClr>
              </a:buClr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chemeClr val="accent6">
                  <a:lumMod val="50000"/>
                </a:schemeClr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возможность предоставления государственными программами Российской Федерации (субъектов Российской Федерации) субсидий бюджетам субъектов Российской Федерации (местным бюджетам) на реализацию государственных (муниципальных) программ</a:t>
            </a:r>
          </a:p>
          <a:p>
            <a:pPr algn="just">
              <a:buClr>
                <a:schemeClr val="accent6">
                  <a:lumMod val="50000"/>
                </a:schemeClr>
              </a:buCl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бюджетной классификации </a:t>
            </a:r>
            <a:r>
              <a:rPr lang="ru-RU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(ст.ст. 20, 21)</a:t>
            </a:r>
            <a:endParaRPr lang="ru-RU" sz="32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142984"/>
            <a:ext cx="8858312" cy="521497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ru-RU" sz="23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В целях повышения прозрачности расходов бюджетов предусматривается:</a:t>
            </a:r>
          </a:p>
          <a:p>
            <a:pPr marL="0" indent="0" algn="just">
              <a:buNone/>
            </a:pPr>
            <a:endParaRPr lang="ru-RU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формирование целевых статей расходов бюджетов в соответствии с гос. (мун.) программами, не включенными в гос. (мун.) программы направлениями деятельности ОГВ, органов управления гос. внебюджетными фондами, ОМСУ, органов местной администрации, наиболее значимых учреждений науки, образования, культуры и здравоохранения, указанных в ведомственной структуре расходов бюджета, и (или) расходными обязательствами, подлежащими исполнению за счет средств соответствующих бюджетов;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установление структуры кода вида расходов, включающего группу, подгруппу, элемент;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endParaRPr lang="ru-RU" sz="23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300" dirty="0" smtClean="0">
                <a:latin typeface="Arial" pitchFamily="34" charset="0"/>
                <a:cs typeface="Arial" pitchFamily="34" charset="0"/>
              </a:rPr>
              <a:t>закрепление исчерпывающего и единого для бюджетов бюджетной системы Российской Федерации перечня групп и подгрупп видов расходов (8 групп)</a:t>
            </a:r>
            <a:endParaRPr lang="ru-RU" sz="23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Составление и утверждение бюджетов </a:t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«программном» формате, а также в «непрограммном» </a:t>
            </a:r>
            <a:r>
              <a:rPr lang="ru-RU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(ст.ст. 172, 184.1) </a:t>
            </a:r>
            <a:endParaRPr lang="ru-RU" sz="32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88315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endParaRPr lang="ru-RU" sz="1800" dirty="0" smtClean="0"/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составление проекта бюджета в том числе на основе государственных (муниципальных) программ</a:t>
            </a:r>
          </a:p>
          <a:p>
            <a:pPr marL="431800" algn="just" defTabSz="540000">
              <a:buClr>
                <a:srgbClr val="FF0000"/>
              </a:buClr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31800" algn="just" defTabSz="540000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законом (решением) о бюджете утверждается  распределение бюджетных ассигнований по разделам, подразделам, целевым статьям (государственным (муниципальным) программам и непрограммным направлениям деятельности), группам (группам и подгруппам) видов расходов классификации расходов бюджетов на очередной финансовый год (очередной финансовый год и плановый период), а также по разделам и подразделам классификации расходов бюджетов в случаях, установленных соответственно Бюджетным кодексом Российской Федерации, законом субъекта Российской Федерации, муниципальным правовым актом представительного органа МО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</p:spPr>
        <p:txBody>
          <a:bodyPr>
            <a:noAutofit/>
          </a:bodyPr>
          <a:lstStyle/>
          <a:p>
            <a:pPr algn="ctr"/>
            <a:r>
              <a:rPr lang="ru-RU" sz="2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Бюджетные кредиты на пополнение остатков средств </a:t>
            </a:r>
            <a:br>
              <a:rPr lang="ru-RU" sz="2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 счетах бюджетов субъектов РФ (местных бюджетов)    </a:t>
            </a:r>
            <a:r>
              <a:rPr lang="ru-RU" sz="25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(ст. 93.6): </a:t>
            </a:r>
            <a:endParaRPr lang="ru-RU" sz="25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00174"/>
            <a:ext cx="8786874" cy="5143536"/>
          </a:xfrm>
        </p:spPr>
        <p:txBody>
          <a:bodyPr>
            <a:noAutofit/>
          </a:bodyPr>
          <a:lstStyle/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за счет остатка средств на едином счете федерального бюджета;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порядке, установленном Правительством РФ;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размере, не превышающем 1/12 от утвержденного объема доходов бюджета субъекта РФ (местного бюджета), за исключением межбюджетных трансфертов, имеющих целевое назначение;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 срок, не превышающий 30 дней, при условии возврата не позднее 25 ноября текущего финансового года;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на основании договора, заключенного территориальным органом Федерального казначейства с субъектом РФ (МО);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 взиманием платы за пользование кредитом по ставке, установленной федеральным законом о федеральном бюджете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без предоставления обеспечения исполнения обязательства по возврату кредита, уплаты процентов, штрафов и пеней.</a:t>
            </a:r>
          </a:p>
          <a:p>
            <a:pPr marL="0" indent="0" algn="ctr">
              <a:buClr>
                <a:srgbClr val="FF0000"/>
              </a:buClr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!!! Реструктуризация обязательств (задолженности) по указанному кредиту </a:t>
            </a:r>
            <a:r>
              <a:rPr lang="ru-RU" sz="2000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 допускается</a:t>
            </a:r>
            <a:endParaRPr lang="ru-RU" sz="2000" i="1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715436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Исполнение бюджета </a:t>
            </a:r>
            <a:r>
              <a:rPr lang="ru-RU" sz="31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(ст. 217) </a:t>
            </a:r>
            <a:endParaRPr lang="ru-RU" sz="31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8858312" cy="5429288"/>
          </a:xfrm>
        </p:spPr>
        <p:txBody>
          <a:bodyPr>
            <a:noAutofit/>
          </a:bodyPr>
          <a:lstStyle/>
          <a:p>
            <a:pPr marL="0" indent="0" algn="just">
              <a:buClr>
                <a:srgbClr val="FF0000"/>
              </a:buClr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 перечне оснований для внесения изменений в сводную бюджетную роспись без внесения изменений в закон (решение) о бюджете: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предусматривается возможность перераспределения между текущим финансовым годом и плановым периодом бюджетных ассигнований в случае формирования закона (решения) о бюджете в «программном формате»;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вводится  основание по перераспределению бюджетных ассигнований на финансовое обеспечение публичных нормативных обязательств в пределах общего объема бюджетных ассигнований, предусмотренных  ГРБС;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исключается основание по внесению изменений в сводную бюджетную роспись в случае размещения бюджетных средств на банковских депозитах; 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вводится  основание по перераспределению бюджетных средств между подразделами «Обслуживание государственного внутреннего и муниципального долга» и «Обслуживание государственного внешнего долга»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42862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Прочие поправки в БК РФ: </a:t>
            </a:r>
            <a:endParaRPr lang="ru-RU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857232"/>
            <a:ext cx="8715436" cy="564360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46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зачисление штрафов по нормативу 100 % в бюджет субъекта РФ за нарушение водного законодательства на водных объектах, находящихся в федеральной собственности, наложенных ИОГВ субъекта РФ </a:t>
            </a:r>
          </a:p>
          <a:p>
            <a:pPr marL="0" indent="0" algn="just"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56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зачисление в бюджет субъекта РФ по нормативу 100 % отдельных видов государственных пошлин (за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госрегистрацию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договора о залоге транспортных средств; за выдачу квалификационного аттестата, предоставляющего право осуществлять кадастровую деятельность, за выдачу свидетельства об аккредитации региональной спортивной федерации и др.)</a:t>
            </a: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103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устанавливается запрет на размещение муниципальных ценных бумаг на международных финансовых рынках</a:t>
            </a:r>
          </a:p>
          <a:p>
            <a:pPr marL="273600" indent="-273600" algn="just">
              <a:buClr>
                <a:srgbClr val="FF0000"/>
              </a:buClr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161 </a:t>
            </a:r>
          </a:p>
          <a:p>
            <a:pPr marL="273600" indent="-273600"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За казенным учреждением и ОГВ (ОМСУ) закрепляется право передачи иной организации (централизованной бухгалтерии) полномочий по ведению бюджетного учета и формированию бюджетной отчетности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78</a:t>
            </a:r>
            <a:endParaRPr lang="ru-RU" sz="32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214974"/>
          </a:xfrm>
        </p:spPr>
        <p:txBody>
          <a:bodyPr>
            <a:normAutofit fontScale="77500" lnSpcReduction="20000"/>
          </a:bodyPr>
          <a:lstStyle/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Нормативные правовые акты, муниципальные правовые акты, регулирующие предоставление субсидий должны определять:</a:t>
            </a:r>
          </a:p>
          <a:p>
            <a:pPr algn="just">
              <a:buClr>
                <a:srgbClr val="FF0000"/>
              </a:buCl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Tx/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порядок возврата в текущем финансовом году получателем субсидий остатков субсидий, не использованных в отчетном финансовом году , в случаях, предусмотренных соглашениями (договорами) о предоставлении субсидий;</a:t>
            </a:r>
          </a:p>
          <a:p>
            <a:pPr algn="just">
              <a:buClrTx/>
              <a:buFontTx/>
              <a:buChar char="-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положения об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обязательной проверке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ГРБС, предоставляющим субсидию, и органом гос. (мун.) финансового контроля соблюдения условий, целей и порядка предоставления субсидий их получателями.</a:t>
            </a:r>
          </a:p>
          <a:p>
            <a:pPr algn="just">
              <a:buClrTx/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 договоры (соглашения) о предоставлении субсидий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обязательно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включается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условие о согласии их получателей на проведение проверок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ГРБС, предоставившем субсидии, и органами гос. (мун.) финансового контроля проверок соблюдения получателями субсидий условий, целей и порядка их предоставления.</a:t>
            </a:r>
          </a:p>
          <a:p>
            <a:pPr algn="just">
              <a:buNone/>
            </a:pPr>
            <a:r>
              <a:rPr lang="ru-RU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Слайд 9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14380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78.1</a:t>
            </a:r>
            <a:endParaRPr lang="ru-RU" sz="32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77500" lnSpcReduction="20000"/>
          </a:bodyPr>
          <a:lstStyle/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субсидии БУ и АУ предусматриваются на финансовое обеспечение выполнения ими гос. (мун.) задания, рассчитанные с учетом нормативных затрат на оказание ими гос. (мун.) услуг физ. и (или) юр. лицам и нормативных затрат на содержание гос. (мун.) имущества;</a:t>
            </a:r>
          </a:p>
          <a:p>
            <a:pPr algn="just">
              <a:buClr>
                <a:srgbClr val="FF0000"/>
              </a:buCl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порядок предоставления субсидий должен содержать положения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об обязательной проверке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ГРБС, предоставившим субсидию, и органами гос. (мун.) финансового контроля соблюдения условий, целей и порядка предоставления субсидий иными некоммерческими организациями, не являющимися гос. (мун.) учреждениями;</a:t>
            </a:r>
          </a:p>
          <a:p>
            <a:pPr algn="just">
              <a:buClr>
                <a:srgbClr val="FF0000"/>
              </a:buCl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при предоставлении субсидий иным некоммерческим организациям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обязательным условием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их предоставления, включаемым в договор (соглашение), является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согласие их получателей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 осуществление ГРБС, предоставившим субсидии, и органами гос. (мун.) финансового контроля проверок соблюдения получателями субсидий условий, целей и порядка их предоставления 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71514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endParaRPr lang="ru-RU" sz="2000" i="1" dirty="0" smtClean="0">
              <a:latin typeface="Arial" pitchFamily="34" charset="0"/>
              <a:cs typeface="Arial" pitchFamily="34" charset="0"/>
              <a:hlinkClick r:id="rId2"/>
            </a:endParaRPr>
          </a:p>
          <a:p>
            <a:pPr marL="0" indent="0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В </a:t>
            </a: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104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внесены изменения, направленные на установление условий внешних заимствований субъектов РФ: </a:t>
            </a:r>
          </a:p>
          <a:p>
            <a:pPr marL="273600" indent="-273600"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отбор иностранных банков в целях предоставления кредита в иностранной валюте субъекту РФ осуществляется уполномоченными органами государственной власти субъектов РФ;</a:t>
            </a:r>
          </a:p>
          <a:p>
            <a:pPr marL="273600" indent="-273600"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соблюдение субъектом РФ положений Кодекса и законодательства РФ о ценных бумагах;</a:t>
            </a:r>
          </a:p>
          <a:p>
            <a:pPr marL="273600" indent="-273600"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 учетом приоритета государственных внешних заимствований РФ.</a:t>
            </a:r>
          </a:p>
          <a:p>
            <a:pPr marL="0" indent="0" algn="just">
              <a:buNone/>
            </a:pP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!!! Осуществление заимствований субъектами РФ для финансирования дефицита их бюджетов и внешнего долга предлагается осуществлять </a:t>
            </a:r>
            <a:r>
              <a:rPr lang="ru-RU" sz="2000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только при условии</a:t>
            </a: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когда доля межбюджетных трансфертов из федерального бюджета в течение двух из трех последних отчетных лет не превышала 5 % объема собственных доходов консолидированного бюджета субъекта РФ</a:t>
            </a:r>
          </a:p>
          <a:p>
            <a:pPr marL="0" indent="0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	Аналогичные ограничения устанавливаются новой </a:t>
            </a:r>
            <a:r>
              <a:rPr lang="ru-RU" sz="20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 104.1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 части размещения на международных финансовых рынках государственных ценных бумаг субъекта Российской Федерации </a:t>
            </a:r>
            <a:endParaRPr lang="ru-RU" sz="2000" dirty="0" smtClean="0">
              <a:latin typeface="Arial" pitchFamily="34" charset="0"/>
              <a:cs typeface="Arial" pitchFamily="34" charset="0"/>
              <a:hlinkClick r:id="rId3"/>
            </a:endParaRPr>
          </a:p>
          <a:p>
            <a:pPr marL="0" indent="0" algn="just">
              <a:buNone/>
            </a:pPr>
            <a:endParaRPr lang="ru-RU" sz="20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85794"/>
            <a:ext cx="7858180" cy="5538806"/>
          </a:xfrm>
        </p:spPr>
        <p:txBody>
          <a:bodyPr>
            <a:normAutofit lnSpcReduction="10000"/>
          </a:bodyPr>
          <a:lstStyle/>
          <a:p>
            <a:pPr marL="0" indent="0" algn="just">
              <a:buClr>
                <a:srgbClr val="FF0000"/>
              </a:buClr>
              <a:buNone/>
            </a:pPr>
            <a:r>
              <a:rPr lang="ru-RU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Ст.ст. 36, 165, 166 и 241 </a:t>
            </a:r>
          </a:p>
          <a:p>
            <a:pPr marL="0" indent="0" algn="just">
              <a:buClr>
                <a:srgbClr val="FF0000"/>
              </a:buCl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 1 января 2013 года введены нормы, предусматривающие создание и ведение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единого портала бюджетной системы РФ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 что в свою очередь позволит: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обеспечить прозрачность и подотчетность деятельности органов государственной власти и органов местного самоуправления;</a:t>
            </a: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ü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создать механизм общественного контроля за эффективностью и результативностью деятельности субъектов РФ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43998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Изменения, вносимые в Федеральный закон </a:t>
            </a:r>
            <a:b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 08.05.2010 № 83-ФЗ</a:t>
            </a:r>
            <a:endParaRPr lang="ru-RU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572560" cy="5000660"/>
          </a:xfrm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Wingdings 2" pitchFamily="18" charset="2"/>
              <a:buChar char="P"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ч. 6 ст. 30 уточняется в целях создания правовых оснований для установления порядка проведения Федеральным казначейством, финансовым органом субъекта РФ (муниципального образования) кассовых операций, а не только кассовых выплат;</a:t>
            </a:r>
          </a:p>
          <a:p>
            <a:pPr algn="just">
              <a:buClr>
                <a:srgbClr val="FF0000"/>
              </a:buClr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FF0000"/>
              </a:buClr>
              <a:buFont typeface="Wingdings 2" pitchFamily="18" charset="2"/>
              <a:buChar char="P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ч. 20 ст. 30 уточняются основания приостановления органом Федерального казначейства осуществления операций на лицевых счетах бюджетного учреждения – должника в целях повышения эффективности механизма исполнения судебных актов по денежным обязательствам бюджетных учреждений, а также урегулирован вопрос о порядке исполнения исполнительных документов в случае отсутствия лицевых счетов, открытых в органе Федерального казначейства (финансовом органе)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Слайд </a:t>
            </a:r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082366"/>
          </a:xfrm>
        </p:spPr>
        <p:txBody>
          <a:bodyPr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1224</Words>
  <PresentationFormat>Экран (4:3)</PresentationFormat>
  <Paragraphs>112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Министерство финансов Удмуртской Республики</vt:lpstr>
      <vt:lpstr>Основные изменения, внесенные Федеральным законом № 104-ФЗ:</vt:lpstr>
      <vt:lpstr>Формирование государственных  (муниципальных) программ (ст. 179) </vt:lpstr>
      <vt:lpstr>Совершенствование  бюджетной классификации (ст.ст. 20, 21)</vt:lpstr>
      <vt:lpstr>Составление и утверждение бюджетов  в «программном» формате, а также в «непрограммном» (ст.ст. 172, 184.1) </vt:lpstr>
      <vt:lpstr>Бюджетные кредиты на пополнение остатков средств  на счетах бюджетов субъектов РФ (местных бюджетов)    (ст. 93.6): </vt:lpstr>
      <vt:lpstr>                                          Исполнение бюджета (ст. 217) </vt:lpstr>
      <vt:lpstr>Прочие поправки в БК РФ: </vt:lpstr>
      <vt:lpstr>Ст. 78</vt:lpstr>
      <vt:lpstr>Ст. 78.1</vt:lpstr>
      <vt:lpstr>Слайд 11</vt:lpstr>
      <vt:lpstr>Слайд 12</vt:lpstr>
      <vt:lpstr>Изменения, вносимые в Федеральный закон  от 08.05.2010 № 83-ФЗ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финансов Удмуртской Республики</dc:title>
  <dc:creator>Акмалова Ксения Владимировна</dc:creator>
  <cp:lastModifiedBy>akmalova</cp:lastModifiedBy>
  <cp:revision>1</cp:revision>
  <dcterms:created xsi:type="dcterms:W3CDTF">2013-07-29T10:17:45Z</dcterms:created>
  <dcterms:modified xsi:type="dcterms:W3CDTF">2013-07-29T10:20:10Z</dcterms:modified>
</cp:coreProperties>
</file>